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9" r:id="rId4"/>
    <p:sldId id="270" r:id="rId5"/>
    <p:sldId id="258" r:id="rId6"/>
    <p:sldId id="272" r:id="rId7"/>
    <p:sldId id="276" r:id="rId8"/>
    <p:sldId id="271" r:id="rId9"/>
    <p:sldId id="260" r:id="rId10"/>
    <p:sldId id="261" r:id="rId11"/>
    <p:sldId id="262" r:id="rId12"/>
    <p:sldId id="263" r:id="rId13"/>
    <p:sldId id="264" r:id="rId14"/>
    <p:sldId id="265" r:id="rId15"/>
    <p:sldId id="266" r:id="rId16"/>
    <p:sldId id="267" r:id="rId17"/>
    <p:sldId id="273" r:id="rId18"/>
    <p:sldId id="268"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76A0"/>
    <a:srgbClr val="DDC89F"/>
    <a:srgbClr val="DCBAA0"/>
    <a:srgbClr val="FAF8F4"/>
    <a:srgbClr val="DDC29F"/>
    <a:srgbClr val="DBD0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0" autoAdjust="0"/>
    <p:restoredTop sz="94660"/>
  </p:normalViewPr>
  <p:slideViewPr>
    <p:cSldViewPr snapToGrid="0">
      <p:cViewPr varScale="1">
        <p:scale>
          <a:sx n="48" d="100"/>
          <a:sy n="48" d="100"/>
        </p:scale>
        <p:origin x="917"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51CEA-3252-48AA-B053-B7DFB370FD5A}" type="datetimeFigureOut">
              <a:rPr lang="en-US" smtClean="0"/>
              <a:t>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973A29-DB8D-4693-8B42-AC7FA5F9B38D}" type="slidenum">
              <a:rPr lang="en-US" smtClean="0"/>
              <a:t>‹#›</a:t>
            </a:fld>
            <a:endParaRPr lang="en-US"/>
          </a:p>
        </p:txBody>
      </p:sp>
    </p:spTree>
    <p:extLst>
      <p:ext uri="{BB962C8B-B14F-4D97-AF65-F5344CB8AC3E}">
        <p14:creationId xmlns:p14="http://schemas.microsoft.com/office/powerpoint/2010/main" val="2170307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973A29-DB8D-4693-8B42-AC7FA5F9B38D}" type="slidenum">
              <a:rPr lang="en-US" smtClean="0"/>
              <a:t>7</a:t>
            </a:fld>
            <a:endParaRPr lang="en-US"/>
          </a:p>
        </p:txBody>
      </p:sp>
    </p:spTree>
    <p:extLst>
      <p:ext uri="{BB962C8B-B14F-4D97-AF65-F5344CB8AC3E}">
        <p14:creationId xmlns:p14="http://schemas.microsoft.com/office/powerpoint/2010/main" val="3665025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B5EB6-B9EB-DB53-7DD5-23DA1CE644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A59A4D-70B5-2E28-9206-1B602D30B5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40C3C-491C-EA31-B6D8-E6A32CB82CE3}"/>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5" name="Footer Placeholder 4">
            <a:extLst>
              <a:ext uri="{FF2B5EF4-FFF2-40B4-BE49-F238E27FC236}">
                <a16:creationId xmlns:a16="http://schemas.microsoft.com/office/drawing/2014/main" id="{4EACEEED-F2C8-188D-F8E9-13130E8B6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F89A6-CFC4-0438-1902-AE05A8D737CE}"/>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274807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89539-0715-871D-16C8-16878A0829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D02698-73B1-DAE4-F354-5E7AB0C51E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78135D-E8FA-C313-7A7F-0CB311A2F5F1}"/>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5" name="Footer Placeholder 4">
            <a:extLst>
              <a:ext uri="{FF2B5EF4-FFF2-40B4-BE49-F238E27FC236}">
                <a16:creationId xmlns:a16="http://schemas.microsoft.com/office/drawing/2014/main" id="{A1F171C5-3231-E3FE-0494-ABEBB91792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655E2-9F09-253C-4F01-CC3921F0F1AA}"/>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400552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E6B539-E2E7-12A7-FBD3-0A71FDC52A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1A4FCA-9029-F83F-732D-9243E96587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AD2DC5-0CF2-B318-09EC-8C3A6E068E46}"/>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5" name="Footer Placeholder 4">
            <a:extLst>
              <a:ext uri="{FF2B5EF4-FFF2-40B4-BE49-F238E27FC236}">
                <a16:creationId xmlns:a16="http://schemas.microsoft.com/office/drawing/2014/main" id="{945C9A7F-F8D6-0827-D14C-EA0A4B570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2BFCCE-6100-10FC-7132-EB514ACAAB75}"/>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3664655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96EE-E723-E75B-C37B-AE2067D8A6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04BE7C-0227-52A7-545A-B7F726B189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875731-9AE0-88F7-4105-58DA3A74B80E}"/>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5" name="Footer Placeholder 4">
            <a:extLst>
              <a:ext uri="{FF2B5EF4-FFF2-40B4-BE49-F238E27FC236}">
                <a16:creationId xmlns:a16="http://schemas.microsoft.com/office/drawing/2014/main" id="{7C26A29F-146C-3F35-FE91-4F59DE66B3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657D35-47B8-BD1F-74F8-1717EAF21903}"/>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302224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BE788-51EE-3293-93E1-BBD9B5E871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CECCCA-707B-3E5B-BAF6-657CE8DAEBC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5F1AA5-DA8B-14AF-94AA-F85EDFBAD00B}"/>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5" name="Footer Placeholder 4">
            <a:extLst>
              <a:ext uri="{FF2B5EF4-FFF2-40B4-BE49-F238E27FC236}">
                <a16:creationId xmlns:a16="http://schemas.microsoft.com/office/drawing/2014/main" id="{5C129FEB-0261-7D95-CECD-3B6822DF0D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9DBED9-9A2C-7AF3-1E1D-C218F3A59113}"/>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4202265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F3D79-C623-90CC-CC15-3A7DCB68C4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DA3DA6-0658-9E6C-A6D2-563C68E203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C7A15A-1C6E-1235-CD7F-AECD1611EB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6C967-A3A8-ECF1-2F53-C5FB06A6ABF6}"/>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6" name="Footer Placeholder 5">
            <a:extLst>
              <a:ext uri="{FF2B5EF4-FFF2-40B4-BE49-F238E27FC236}">
                <a16:creationId xmlns:a16="http://schemas.microsoft.com/office/drawing/2014/main" id="{5B45C327-0CC9-AE51-787F-0146C77FEF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9A1ED5-7D8D-7C6F-4552-EBD967178136}"/>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3242835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2BB4F-5927-ABBC-21B9-A3EB274483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AAF2CC-0F19-BD09-E025-92AD18FE52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A0D7A4-AE3D-4706-4AE6-8CA6B8B0F4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9FE08A-83A9-2531-05F3-1819E84BF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35A29A-D75C-28B1-41AF-A848F79F90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6CEFD9-4D6B-B5B6-D0A7-71190042A252}"/>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8" name="Footer Placeholder 7">
            <a:extLst>
              <a:ext uri="{FF2B5EF4-FFF2-40B4-BE49-F238E27FC236}">
                <a16:creationId xmlns:a16="http://schemas.microsoft.com/office/drawing/2014/main" id="{5A948421-87FA-657B-1090-D7C440F09C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2ADC07-72E2-76B1-E40F-62B9CA32BBD1}"/>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235197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D2B19-72DB-CC1A-0FAA-2DE31885F4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4F9B74-5EB6-0147-FEAF-9DAE190AAD92}"/>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4" name="Footer Placeholder 3">
            <a:extLst>
              <a:ext uri="{FF2B5EF4-FFF2-40B4-BE49-F238E27FC236}">
                <a16:creationId xmlns:a16="http://schemas.microsoft.com/office/drawing/2014/main" id="{4669AA80-AF5C-1B37-6E9D-B89AE40D7D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906733-2083-FA5C-C821-349C278B962E}"/>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415756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CB957D-B87C-6D07-AC67-D7FA0D32FDF3}"/>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3" name="Footer Placeholder 2">
            <a:extLst>
              <a:ext uri="{FF2B5EF4-FFF2-40B4-BE49-F238E27FC236}">
                <a16:creationId xmlns:a16="http://schemas.microsoft.com/office/drawing/2014/main" id="{A3AF4E75-4AE0-1527-4616-C1A3D07921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EE05ED-9C6F-4952-0EC4-01AD5A442892}"/>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118283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42543-B0A6-EFE4-B73A-630D89C867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1D14CE-1601-8BB4-974F-712DB653B6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08FAEE-1B13-DD28-7DAD-F02406B36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D7F493-7FD0-156A-3D3D-E0713CB0B93B}"/>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6" name="Footer Placeholder 5">
            <a:extLst>
              <a:ext uri="{FF2B5EF4-FFF2-40B4-BE49-F238E27FC236}">
                <a16:creationId xmlns:a16="http://schemas.microsoft.com/office/drawing/2014/main" id="{37140344-6E30-23B0-F2CB-84BDDC86A6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77B695-747E-6B96-6C33-5C9A5F24794C}"/>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294168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0FC6-1942-06E9-F571-BB2E83AED0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7638B2-976C-DC3D-673A-EBE33A2E85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9CE3C6-D98F-747C-38B7-7CEDC98E2A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0C875F-4734-857A-AEC8-EDEB6DF30B1D}"/>
              </a:ext>
            </a:extLst>
          </p:cNvPr>
          <p:cNvSpPr>
            <a:spLocks noGrp="1"/>
          </p:cNvSpPr>
          <p:nvPr>
            <p:ph type="dt" sz="half" idx="10"/>
          </p:nvPr>
        </p:nvSpPr>
        <p:spPr/>
        <p:txBody>
          <a:bodyPr/>
          <a:lstStyle/>
          <a:p>
            <a:fld id="{4B37BD77-A1EC-49C7-AB59-2DF60441EC6B}" type="datetimeFigureOut">
              <a:rPr lang="en-US" smtClean="0"/>
              <a:t>1/7/2025</a:t>
            </a:fld>
            <a:endParaRPr lang="en-US"/>
          </a:p>
        </p:txBody>
      </p:sp>
      <p:sp>
        <p:nvSpPr>
          <p:cNvPr id="6" name="Footer Placeholder 5">
            <a:extLst>
              <a:ext uri="{FF2B5EF4-FFF2-40B4-BE49-F238E27FC236}">
                <a16:creationId xmlns:a16="http://schemas.microsoft.com/office/drawing/2014/main" id="{18369CDA-3096-DB7A-751F-33860EEB3F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A148D3-AE84-6AA7-2038-E5AD030A60B4}"/>
              </a:ext>
            </a:extLst>
          </p:cNvPr>
          <p:cNvSpPr>
            <a:spLocks noGrp="1"/>
          </p:cNvSpPr>
          <p:nvPr>
            <p:ph type="sldNum" sz="quarter" idx="12"/>
          </p:nvPr>
        </p:nvSpPr>
        <p:spPr/>
        <p:txBody>
          <a:bodyPr/>
          <a:lstStyle/>
          <a:p>
            <a:fld id="{DA4ABCAA-4C55-4A6F-A543-7F38880489A2}" type="slidenum">
              <a:rPr lang="en-US" smtClean="0"/>
              <a:t>‹#›</a:t>
            </a:fld>
            <a:endParaRPr lang="en-US"/>
          </a:p>
        </p:txBody>
      </p:sp>
    </p:spTree>
    <p:extLst>
      <p:ext uri="{BB962C8B-B14F-4D97-AF65-F5344CB8AC3E}">
        <p14:creationId xmlns:p14="http://schemas.microsoft.com/office/powerpoint/2010/main" val="189014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blip>
          <a:srcRect/>
          <a:stretch>
            <a:fillRect t="-61000" b="-6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444ED5-D67E-3875-7197-D9E240DB15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D86FF0-BF83-36E7-79C1-2DCDCDF2EA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48A577-18D9-6704-EE37-C7D7808A85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B37BD77-A1EC-49C7-AB59-2DF60441EC6B}" type="datetimeFigureOut">
              <a:rPr lang="en-US" smtClean="0"/>
              <a:t>1/7/2025</a:t>
            </a:fld>
            <a:endParaRPr lang="en-US"/>
          </a:p>
        </p:txBody>
      </p:sp>
      <p:sp>
        <p:nvSpPr>
          <p:cNvPr id="5" name="Footer Placeholder 4">
            <a:extLst>
              <a:ext uri="{FF2B5EF4-FFF2-40B4-BE49-F238E27FC236}">
                <a16:creationId xmlns:a16="http://schemas.microsoft.com/office/drawing/2014/main" id="{ED0416D2-1E94-B6E0-ECB1-764159BF5F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43955C5-9C83-B57A-B81F-0D89E3B96A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A4ABCAA-4C55-4A6F-A543-7F38880489A2}" type="slidenum">
              <a:rPr lang="en-US" smtClean="0"/>
              <a:t>‹#›</a:t>
            </a:fld>
            <a:endParaRPr lang="en-US"/>
          </a:p>
        </p:txBody>
      </p:sp>
    </p:spTree>
    <p:extLst>
      <p:ext uri="{BB962C8B-B14F-4D97-AF65-F5344CB8AC3E}">
        <p14:creationId xmlns:p14="http://schemas.microsoft.com/office/powerpoint/2010/main" val="323933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singing-bell-hit-1-105400.mp3"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up of a musical note&#10;&#10;Description automatically generated">
            <a:extLst>
              <a:ext uri="{FF2B5EF4-FFF2-40B4-BE49-F238E27FC236}">
                <a16:creationId xmlns:a16="http://schemas.microsoft.com/office/drawing/2014/main" id="{3A245502-BF4E-0A19-CB23-AA4F705670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70757"/>
          </a:xfrm>
          <a:prstGeom prst="rect">
            <a:avLst/>
          </a:prstGeom>
        </p:spPr>
      </p:pic>
    </p:spTree>
    <p:extLst>
      <p:ext uri="{BB962C8B-B14F-4D97-AF65-F5344CB8AC3E}">
        <p14:creationId xmlns:p14="http://schemas.microsoft.com/office/powerpoint/2010/main" val="2322979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C61A9-AAE9-8C5C-D7AB-49B51828D43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3E208C4-E745-02A1-2FDD-49E81105C753}"/>
              </a:ext>
            </a:extLst>
          </p:cNvPr>
          <p:cNvSpPr txBox="1"/>
          <p:nvPr/>
        </p:nvSpPr>
        <p:spPr>
          <a:xfrm>
            <a:off x="1316736" y="394692"/>
            <a:ext cx="9441944" cy="6255559"/>
          </a:xfrm>
          <a:prstGeom prst="rect">
            <a:avLst/>
          </a:prstGeom>
          <a:noFill/>
        </p:spPr>
        <p:txBody>
          <a:bodyPr wrap="none" rtlCol="0">
            <a:spAutoFit/>
          </a:bodyPr>
          <a:lstStyle/>
          <a:p>
            <a:pPr>
              <a:lnSpc>
                <a:spcPct val="125000"/>
              </a:lnSpc>
            </a:pPr>
            <a:r>
              <a:rPr lang="en-US" cap="small" dirty="0"/>
              <a:t>The Third O Antiphon​ </a:t>
            </a:r>
            <a:r>
              <a:rPr kumimoji="0" lang="en-US" sz="1800" b="0" i="0" u="none" strike="noStrike" kern="1200" cap="none" spc="0" normalizeH="0" baseline="0" noProof="0" dirty="0">
                <a:ln>
                  <a:noFill/>
                </a:ln>
                <a:solidFill>
                  <a:srgbClr val="7030A0"/>
                </a:solidFill>
                <a:effectLst/>
                <a:uLnTx/>
                <a:uFillTx/>
                <a:latin typeface="Aptos" panose="02110004020202020204"/>
                <a:ea typeface="+mn-ea"/>
                <a:cs typeface="+mn-cs"/>
              </a:rPr>
              <a:t>Peter</a:t>
            </a:r>
            <a:endParaRPr lang="en-US" cap="small" dirty="0"/>
          </a:p>
          <a:p>
            <a:pPr marL="274320">
              <a:lnSpc>
                <a:spcPct val="125000"/>
              </a:lnSpc>
            </a:pPr>
            <a:r>
              <a:rPr lang="en-US" dirty="0">
                <a:solidFill>
                  <a:srgbClr val="7030A0"/>
                </a:solidFill>
              </a:rPr>
              <a:t>O come, O come, thou Je-</a:t>
            </a:r>
            <a:r>
              <a:rPr lang="en-US" dirty="0" err="1">
                <a:solidFill>
                  <a:srgbClr val="7030A0"/>
                </a:solidFill>
              </a:rPr>
              <a:t>sse’s</a:t>
            </a:r>
            <a:r>
              <a:rPr lang="en-US" dirty="0">
                <a:solidFill>
                  <a:srgbClr val="7030A0"/>
                </a:solidFill>
              </a:rPr>
              <a:t> tree, a lifted sign for a-</a:t>
            </a:r>
            <a:r>
              <a:rPr lang="en-US" dirty="0" err="1">
                <a:solidFill>
                  <a:srgbClr val="7030A0"/>
                </a:solidFill>
              </a:rPr>
              <a:t>ll</a:t>
            </a:r>
            <a:r>
              <a:rPr lang="en-US" dirty="0">
                <a:solidFill>
                  <a:srgbClr val="7030A0"/>
                </a:solidFill>
              </a:rPr>
              <a:t> to see, </a:t>
            </a:r>
          </a:p>
          <a:p>
            <a:pPr marL="274320">
              <a:lnSpc>
                <a:spcPct val="125000"/>
              </a:lnSpc>
            </a:pPr>
            <a:r>
              <a:rPr lang="en-US" dirty="0">
                <a:solidFill>
                  <a:srgbClr val="7030A0"/>
                </a:solidFill>
              </a:rPr>
              <a:t>where words of worldly </a:t>
            </a:r>
            <a:r>
              <a:rPr lang="en-US" dirty="0" err="1">
                <a:solidFill>
                  <a:srgbClr val="7030A0"/>
                </a:solidFill>
              </a:rPr>
              <a:t>fo-rce</a:t>
            </a:r>
            <a:r>
              <a:rPr lang="en-US" dirty="0">
                <a:solidFill>
                  <a:srgbClr val="7030A0"/>
                </a:solidFill>
              </a:rPr>
              <a:t> shall fail, and earthly glory’s fa-</a:t>
            </a:r>
            <a:r>
              <a:rPr lang="en-US" dirty="0" err="1">
                <a:solidFill>
                  <a:srgbClr val="7030A0"/>
                </a:solidFill>
              </a:rPr>
              <a:t>ces</a:t>
            </a:r>
            <a:r>
              <a:rPr lang="en-US" dirty="0">
                <a:solidFill>
                  <a:srgbClr val="7030A0"/>
                </a:solidFill>
              </a:rPr>
              <a:t> pale. </a:t>
            </a:r>
          </a:p>
          <a:p>
            <a:pPr marL="274320">
              <a:lnSpc>
                <a:spcPct val="125000"/>
              </a:lnSpc>
            </a:pPr>
            <a:r>
              <a:rPr lang="en-US" dirty="0">
                <a:solidFill>
                  <a:srgbClr val="7030A0"/>
                </a:solidFill>
              </a:rPr>
              <a:t>Rejoice! Rejoice! The po-</a:t>
            </a:r>
            <a:r>
              <a:rPr lang="en-US" dirty="0" err="1">
                <a:solidFill>
                  <a:srgbClr val="7030A0"/>
                </a:solidFill>
              </a:rPr>
              <a:t>wer</a:t>
            </a:r>
            <a:r>
              <a:rPr lang="en-US" dirty="0">
                <a:solidFill>
                  <a:srgbClr val="7030A0"/>
                </a:solidFill>
              </a:rPr>
              <a:t> of love through death shall shine in </a:t>
            </a:r>
            <a:r>
              <a:rPr lang="en-US" dirty="0" err="1">
                <a:solidFill>
                  <a:srgbClr val="7030A0"/>
                </a:solidFill>
              </a:rPr>
              <a:t>fle-sh</a:t>
            </a:r>
            <a:r>
              <a:rPr lang="en-US" dirty="0">
                <a:solidFill>
                  <a:srgbClr val="7030A0"/>
                </a:solidFill>
              </a:rPr>
              <a:t> and blood. </a:t>
            </a:r>
          </a:p>
          <a:p>
            <a:pPr>
              <a:lnSpc>
                <a:spcPct val="125000"/>
              </a:lnSpc>
              <a:spcBef>
                <a:spcPts val="1800"/>
              </a:spcBef>
            </a:pPr>
            <a:r>
              <a:rPr lang="en-US" dirty="0"/>
              <a:t> Hear what the Spirit is saying:</a:t>
            </a:r>
            <a:r>
              <a:rPr kumimoji="0" lang="en-US" sz="1800" b="0" i="0" u="none" strike="noStrike" kern="1200" cap="small" spc="0" normalizeH="0" baseline="0" noProof="0" dirty="0">
                <a:ln>
                  <a:noFill/>
                </a:ln>
                <a:solidFill>
                  <a:srgbClr val="FF0000"/>
                </a:solidFill>
                <a:effectLst/>
                <a:uLnTx/>
                <a:uFillTx/>
                <a:latin typeface="Aptos" panose="02110004020202020204"/>
                <a:ea typeface="+mn-ea"/>
                <a:cs typeface="+mn-cs"/>
              </a:rPr>
              <a:t> </a:t>
            </a:r>
            <a:endParaRPr lang="en-US" dirty="0"/>
          </a:p>
          <a:p>
            <a:pPr marL="274320">
              <a:lnSpc>
                <a:spcPct val="125000"/>
              </a:lnSpc>
            </a:pPr>
            <a:r>
              <a:rPr lang="en-US" dirty="0"/>
              <a:t>Then a shoot will sprout from the stump of Jesse; from Jesse’s roots, a branch will blossom.</a:t>
            </a:r>
          </a:p>
          <a:p>
            <a:pPr marL="274320">
              <a:lnSpc>
                <a:spcPct val="125000"/>
              </a:lnSpc>
            </a:pPr>
            <a:r>
              <a:rPr lang="en-US" dirty="0"/>
              <a:t> ADONAI will hoist a banner for the nations and will assemble the outcasts of Israel. </a:t>
            </a:r>
          </a:p>
          <a:p>
            <a:pPr>
              <a:spcBef>
                <a:spcPts val="1800"/>
              </a:spcBef>
              <a:spcAft>
                <a:spcPts val="600"/>
              </a:spcAft>
            </a:pPr>
            <a:r>
              <a:rPr lang="en-US" cap="small" dirty="0"/>
              <a:t>Antiphon Prayer </a:t>
            </a:r>
          </a:p>
          <a:p>
            <a:pPr marL="274320">
              <a:lnSpc>
                <a:spcPct val="125000"/>
              </a:lnSpc>
            </a:pPr>
            <a:r>
              <a:rPr lang="en-US" dirty="0"/>
              <a:t>Great Banner of the Word of God, O ensign of God's People! </a:t>
            </a:r>
          </a:p>
          <a:p>
            <a:pPr marL="274320">
              <a:lnSpc>
                <a:spcPct val="125000"/>
              </a:lnSpc>
            </a:pPr>
            <a:r>
              <a:rPr lang="en-US" dirty="0"/>
              <a:t>Raise Your standard, Love, above my days</a:t>
            </a:r>
          </a:p>
          <a:p>
            <a:pPr marL="274320">
              <a:lnSpc>
                <a:spcPct val="125000"/>
              </a:lnSpc>
            </a:pPr>
            <a:r>
              <a:rPr lang="en-US" dirty="0"/>
              <a:t>and blaze it high in darkness of the night until no thought, no word, no deed of mine </a:t>
            </a:r>
          </a:p>
          <a:p>
            <a:pPr marL="274320">
              <a:lnSpc>
                <a:spcPct val="125000"/>
              </a:lnSpc>
            </a:pPr>
            <a:r>
              <a:rPr lang="en-US" dirty="0"/>
              <a:t>will rally but to royal ensign of my King! </a:t>
            </a:r>
          </a:p>
          <a:p>
            <a:pPr marL="274320">
              <a:lnSpc>
                <a:spcPct val="125000"/>
              </a:lnSpc>
            </a:pPr>
            <a:r>
              <a:rPr lang="en-US" dirty="0"/>
              <a:t>Silent, except to cry to You (before Whom kings keep silence, </a:t>
            </a:r>
          </a:p>
          <a:p>
            <a:pPr marL="274320">
              <a:lnSpc>
                <a:spcPct val="125000"/>
              </a:lnSpc>
            </a:pPr>
            <a:r>
              <a:rPr lang="en-US" dirty="0"/>
              <a:t>and the mighty nations pray) unceasingly, </a:t>
            </a:r>
          </a:p>
          <a:p>
            <a:pPr marL="274320">
              <a:lnSpc>
                <a:spcPct val="125000"/>
              </a:lnSpc>
            </a:pPr>
            <a:r>
              <a:rPr lang="en-US" dirty="0"/>
              <a:t>with daring, loving urgency: Come, Root of Jesse! O Love, do not delay. </a:t>
            </a:r>
          </a:p>
          <a:p>
            <a:pPr marL="0" marR="0" lvl="0" indent="0" algn="l" defTabSz="914400" rtl="0" eaLnBrk="1" fontAlgn="auto" latinLnBrk="0" hangingPunct="1">
              <a:lnSpc>
                <a:spcPct val="125000"/>
              </a:lnSpc>
              <a:spcBef>
                <a:spcPts val="60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92E803FF-0FAB-111E-0C73-34DA0F740283}"/>
              </a:ext>
            </a:extLst>
          </p:cNvPr>
          <p:cNvSpPr txBox="1"/>
          <p:nvPr/>
        </p:nvSpPr>
        <p:spPr>
          <a:xfrm>
            <a:off x="0" y="3946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DDC4C065-7D75-83D7-1B39-0305E15CAAF8}"/>
              </a:ext>
            </a:extLst>
          </p:cNvPr>
          <p:cNvSpPr txBox="1"/>
          <p:nvPr/>
        </p:nvSpPr>
        <p:spPr>
          <a:xfrm>
            <a:off x="0" y="1971675"/>
            <a:ext cx="1118896"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Joyce </a:t>
            </a:r>
            <a:endParaRPr kumimoji="0" lang="en-US" sz="1800" b="0" i="0" u="none" strike="noStrike" kern="1200" cap="none" spc="0" normalizeH="0" baseline="0" noProof="0" dirty="0">
              <a:ln>
                <a:noFill/>
              </a:ln>
              <a:solidFill>
                <a:schemeClr val="accent4">
                  <a:lumMod val="75000"/>
                </a:scheme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671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D5D65-C4F1-1938-4CC4-0ABB9EB959A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9E5F707-4DE5-F97D-E7ED-0EAC2C1C2AB1}"/>
              </a:ext>
            </a:extLst>
          </p:cNvPr>
          <p:cNvSpPr txBox="1"/>
          <p:nvPr/>
        </p:nvSpPr>
        <p:spPr>
          <a:xfrm>
            <a:off x="1316736" y="394692"/>
            <a:ext cx="8258286" cy="6425285"/>
          </a:xfrm>
          <a:prstGeom prst="rect">
            <a:avLst/>
          </a:prstGeom>
          <a:noFill/>
        </p:spPr>
        <p:txBody>
          <a:bodyPr wrap="none" rtlCol="0">
            <a:spAutoFit/>
          </a:bodyPr>
          <a:lstStyle/>
          <a:p>
            <a:r>
              <a:rPr lang="en-US" cap="small" dirty="0"/>
              <a:t>The Fourth O Antiphon​ </a:t>
            </a:r>
          </a:p>
          <a:p>
            <a:pPr marL="274320">
              <a:lnSpc>
                <a:spcPct val="125000"/>
              </a:lnSpc>
            </a:pPr>
            <a:r>
              <a:rPr lang="en-US" dirty="0">
                <a:solidFill>
                  <a:srgbClr val="7030A0"/>
                </a:solidFill>
              </a:rPr>
              <a:t>O come, O come, thou Da-vid’s key, unlock the gates and se-t us free. </a:t>
            </a:r>
          </a:p>
          <a:p>
            <a:pPr marL="274320">
              <a:lnSpc>
                <a:spcPct val="125000"/>
              </a:lnSpc>
            </a:pPr>
            <a:r>
              <a:rPr lang="en-US" dirty="0">
                <a:solidFill>
                  <a:srgbClr val="7030A0"/>
                </a:solidFill>
              </a:rPr>
              <a:t>Descendant of the ki-ng of old, release us from </a:t>
            </a:r>
            <a:r>
              <a:rPr lang="en-US" dirty="0" err="1">
                <a:solidFill>
                  <a:srgbClr val="7030A0"/>
                </a:solidFill>
              </a:rPr>
              <a:t>oppr-ession’s</a:t>
            </a:r>
            <a:r>
              <a:rPr lang="en-US" dirty="0">
                <a:solidFill>
                  <a:srgbClr val="7030A0"/>
                </a:solidFill>
              </a:rPr>
              <a:t> hold. </a:t>
            </a:r>
          </a:p>
          <a:p>
            <a:pPr marL="274320">
              <a:lnSpc>
                <a:spcPct val="125000"/>
              </a:lnSpc>
            </a:pPr>
            <a:r>
              <a:rPr lang="en-US" dirty="0">
                <a:solidFill>
                  <a:srgbClr val="7030A0"/>
                </a:solidFill>
              </a:rPr>
              <a:t>Rejoice! Rejoice! In wo-</a:t>
            </a:r>
            <a:r>
              <a:rPr lang="en-US" dirty="0" err="1">
                <a:solidFill>
                  <a:srgbClr val="7030A0"/>
                </a:solidFill>
              </a:rPr>
              <a:t>rds</a:t>
            </a:r>
            <a:r>
              <a:rPr lang="en-US" dirty="0">
                <a:solidFill>
                  <a:srgbClr val="7030A0"/>
                </a:solidFill>
              </a:rPr>
              <a:t> that sing true liberty shall </a:t>
            </a:r>
            <a:r>
              <a:rPr lang="en-US" dirty="0" err="1">
                <a:solidFill>
                  <a:srgbClr val="7030A0"/>
                </a:solidFill>
              </a:rPr>
              <a:t>soo</a:t>
            </a:r>
            <a:r>
              <a:rPr lang="en-US" dirty="0">
                <a:solidFill>
                  <a:srgbClr val="7030A0"/>
                </a:solidFill>
              </a:rPr>
              <a:t>-n take wing.</a:t>
            </a:r>
          </a:p>
          <a:p>
            <a:endParaRPr lang="en-US" sz="1600" dirty="0"/>
          </a:p>
          <a:p>
            <a:pPr>
              <a:spcAft>
                <a:spcPts val="600"/>
              </a:spcAft>
            </a:pPr>
            <a:r>
              <a:rPr lang="en-US" dirty="0"/>
              <a:t>Hear what the Spirit is saying:</a:t>
            </a:r>
          </a:p>
          <a:p>
            <a:pPr marL="274320"/>
            <a:r>
              <a:rPr lang="en-US" dirty="0"/>
              <a:t>The One who is holy and true, who holds the key of David, </a:t>
            </a:r>
          </a:p>
          <a:p>
            <a:pPr marL="274320"/>
            <a:r>
              <a:rPr lang="en-US" dirty="0"/>
              <a:t>who opens what no one can shut, who closes what no one can open, says this: </a:t>
            </a:r>
          </a:p>
          <a:p>
            <a:pPr marL="274320"/>
            <a:r>
              <a:rPr lang="en-US" dirty="0"/>
              <a:t>I am coming soon! On you I will write my new name. </a:t>
            </a:r>
          </a:p>
          <a:p>
            <a:pPr>
              <a:spcBef>
                <a:spcPts val="1800"/>
              </a:spcBef>
              <a:spcAft>
                <a:spcPts val="600"/>
              </a:spcAft>
            </a:pPr>
            <a:r>
              <a:rPr lang="en-US" cap="small" dirty="0"/>
              <a:t>Antiphon Prayer </a:t>
            </a:r>
          </a:p>
          <a:p>
            <a:pPr marL="274320"/>
            <a:r>
              <a:rPr lang="en-US" dirty="0"/>
              <a:t>O mightier Son of mighty David's line, </a:t>
            </a:r>
          </a:p>
          <a:p>
            <a:pPr marL="274320"/>
            <a:r>
              <a:rPr lang="en-US" dirty="0"/>
              <a:t>Key of Your father David's house and of Your Father, God’s! </a:t>
            </a:r>
          </a:p>
          <a:p>
            <a:pPr marL="274320"/>
            <a:r>
              <a:rPr lang="en-US" dirty="0"/>
              <a:t>To You alone will yield those massive doors of mystery;</a:t>
            </a:r>
          </a:p>
          <a:p>
            <a:pPr marL="274320"/>
            <a:r>
              <a:rPr lang="en-US" dirty="0"/>
              <a:t>doors closed on centuries that span our human history from death to life, </a:t>
            </a:r>
          </a:p>
          <a:p>
            <a:pPr marL="274320"/>
            <a:r>
              <a:rPr lang="en-US" dirty="0"/>
              <a:t>You are become the Key of David's House of Bread </a:t>
            </a:r>
          </a:p>
          <a:p>
            <a:pPr marL="274320"/>
            <a:r>
              <a:rPr lang="en-US" dirty="0"/>
              <a:t>and Host to all who hunger for the Bread of Life! </a:t>
            </a:r>
          </a:p>
          <a:p>
            <a:pPr marL="274320"/>
            <a:r>
              <a:rPr lang="en-US" dirty="0"/>
              <a:t>From fetters of my freedom free me Lord; bind me in liberty to servitude! </a:t>
            </a:r>
          </a:p>
          <a:p>
            <a:pPr marL="274320"/>
            <a:r>
              <a:rPr lang="en-US" dirty="0"/>
              <a:t>Deliver me from shackles of my blindness Lord, </a:t>
            </a:r>
          </a:p>
          <a:p>
            <a:pPr marL="274320"/>
            <a:r>
              <a:rPr lang="en-US" dirty="0"/>
              <a:t>and set me free in Kin[g]</a:t>
            </a:r>
            <a:r>
              <a:rPr lang="en-US" dirty="0" err="1"/>
              <a:t>dom</a:t>
            </a:r>
            <a:r>
              <a:rPr lang="en-US" dirty="0"/>
              <a:t> of Your light. </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DCEF67A4-A72E-F901-C1FD-8ADA2B34CC55}"/>
              </a:ext>
            </a:extLst>
          </p:cNvPr>
          <p:cNvSpPr txBox="1"/>
          <p:nvPr/>
        </p:nvSpPr>
        <p:spPr>
          <a:xfrm>
            <a:off x="0" y="328017"/>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C1A0A24E-38C1-0AD3-7A3E-40335EA65BA4}"/>
              </a:ext>
            </a:extLst>
          </p:cNvPr>
          <p:cNvSpPr txBox="1"/>
          <p:nvPr/>
        </p:nvSpPr>
        <p:spPr>
          <a:xfrm>
            <a:off x="0" y="1895475"/>
            <a:ext cx="87876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a:t>
            </a:r>
            <a:r>
              <a:rPr kumimoji="0" lang="en-US" sz="1800" b="0" i="0" u="none" strike="noStrike" kern="1200" cap="small" spc="0" normalizeH="0" baseline="0" noProof="0" dirty="0">
                <a:ln>
                  <a:noFill/>
                </a:ln>
                <a:solidFill>
                  <a:srgbClr val="0B76A0"/>
                </a:solidFill>
                <a:effectLst/>
                <a:uLnTx/>
                <a:uFillTx/>
                <a:latin typeface="Aptos" panose="02110004020202020204"/>
                <a:ea typeface="+mn-ea"/>
                <a:cs typeface="+mn-cs"/>
              </a:rPr>
              <a:t>Lin </a:t>
            </a:r>
            <a:endParaRPr kumimoji="0" lang="en-US" sz="1800" b="0" i="0" u="none" strike="noStrike" kern="1200" cap="none" spc="0" normalizeH="0" baseline="0" noProof="0" dirty="0">
              <a:ln>
                <a:noFill/>
              </a:ln>
              <a:solidFill>
                <a:srgbClr val="0B76A0"/>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47400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440C0-2AEB-AB53-E640-DE0136B0A36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B8DD926-1FA9-BADA-7E46-54AF0BBF4E59}"/>
              </a:ext>
            </a:extLst>
          </p:cNvPr>
          <p:cNvSpPr txBox="1"/>
          <p:nvPr/>
        </p:nvSpPr>
        <p:spPr>
          <a:xfrm>
            <a:off x="1316736" y="394692"/>
            <a:ext cx="10247934" cy="62713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cap="small" dirty="0"/>
              <a:t>The Fifth O Antiphon​   </a:t>
            </a:r>
          </a:p>
          <a:p>
            <a:pPr marL="274320">
              <a:lnSpc>
                <a:spcPct val="125000"/>
              </a:lnSpc>
            </a:pPr>
            <a:r>
              <a:rPr lang="en-US" dirty="0">
                <a:solidFill>
                  <a:srgbClr val="7030A0"/>
                </a:solidFill>
              </a:rPr>
              <a:t>O come, O come, thou </a:t>
            </a:r>
            <a:r>
              <a:rPr lang="en-US" dirty="0" err="1">
                <a:solidFill>
                  <a:srgbClr val="7030A0"/>
                </a:solidFill>
              </a:rPr>
              <a:t>mo-rning</a:t>
            </a:r>
            <a:r>
              <a:rPr lang="en-US" dirty="0">
                <a:solidFill>
                  <a:srgbClr val="7030A0"/>
                </a:solidFill>
              </a:rPr>
              <a:t> star a point of light so </a:t>
            </a:r>
            <a:r>
              <a:rPr lang="en-US" dirty="0" err="1">
                <a:solidFill>
                  <a:srgbClr val="7030A0"/>
                </a:solidFill>
              </a:rPr>
              <a:t>si-ngular</a:t>
            </a:r>
            <a:r>
              <a:rPr lang="en-US" dirty="0">
                <a:solidFill>
                  <a:srgbClr val="7030A0"/>
                </a:solidFill>
              </a:rPr>
              <a:t>, </a:t>
            </a:r>
          </a:p>
          <a:p>
            <a:pPr marL="274320">
              <a:lnSpc>
                <a:spcPct val="125000"/>
              </a:lnSpc>
            </a:pPr>
            <a:r>
              <a:rPr lang="en-US" dirty="0">
                <a:solidFill>
                  <a:srgbClr val="7030A0"/>
                </a:solidFill>
              </a:rPr>
              <a:t>an unexpected ho-pe so bright that puts our grey </a:t>
            </a:r>
            <a:r>
              <a:rPr lang="en-US" dirty="0" err="1">
                <a:solidFill>
                  <a:srgbClr val="7030A0"/>
                </a:solidFill>
              </a:rPr>
              <a:t>desp</a:t>
            </a:r>
            <a:r>
              <a:rPr lang="en-US" dirty="0">
                <a:solidFill>
                  <a:srgbClr val="7030A0"/>
                </a:solidFill>
              </a:rPr>
              <a:t>-air to flight. </a:t>
            </a:r>
          </a:p>
          <a:p>
            <a:pPr marL="274320">
              <a:lnSpc>
                <a:spcPct val="125000"/>
              </a:lnSpc>
            </a:pPr>
            <a:r>
              <a:rPr lang="en-US" dirty="0">
                <a:solidFill>
                  <a:srgbClr val="7030A0"/>
                </a:solidFill>
              </a:rPr>
              <a:t>Rejoice! Rejoice! The </a:t>
            </a:r>
            <a:r>
              <a:rPr lang="en-US" dirty="0" err="1">
                <a:solidFill>
                  <a:srgbClr val="7030A0"/>
                </a:solidFill>
              </a:rPr>
              <a:t>ra-diant</a:t>
            </a:r>
            <a:r>
              <a:rPr lang="en-US" dirty="0">
                <a:solidFill>
                  <a:srgbClr val="7030A0"/>
                </a:solidFill>
              </a:rPr>
              <a:t> dawn shall soon console the he-arts that mourn. </a:t>
            </a:r>
          </a:p>
          <a:p>
            <a:pPr>
              <a:lnSpc>
                <a:spcPct val="125000"/>
              </a:lnSpc>
              <a:spcBef>
                <a:spcPts val="1200"/>
              </a:spcBef>
            </a:pPr>
            <a:r>
              <a:rPr lang="en-US" dirty="0"/>
              <a:t>Hear what the Spirit is saying: </a:t>
            </a:r>
            <a:r>
              <a:rPr lang="en-US" dirty="0">
                <a:solidFill>
                  <a:srgbClr val="FF0000"/>
                </a:solidFill>
              </a:rPr>
              <a:t> </a:t>
            </a:r>
            <a:endParaRPr lang="en-US" dirty="0"/>
          </a:p>
          <a:p>
            <a:pPr marL="274320">
              <a:lnSpc>
                <a:spcPct val="125000"/>
              </a:lnSpc>
            </a:pPr>
            <a:r>
              <a:rPr lang="en-US" dirty="0"/>
              <a:t>Such is the tender mercy of our God who from on high will bring the Dayspring to visit us, </a:t>
            </a:r>
          </a:p>
          <a:p>
            <a:pPr marL="274320">
              <a:lnSpc>
                <a:spcPct val="125000"/>
              </a:lnSpc>
            </a:pPr>
            <a:r>
              <a:rPr lang="en-US" dirty="0"/>
              <a:t>to give light to those who live in darkness and the shadow of death, </a:t>
            </a:r>
          </a:p>
          <a:p>
            <a:pPr marL="274320">
              <a:lnSpc>
                <a:spcPct val="125000"/>
              </a:lnSpc>
            </a:pPr>
            <a:r>
              <a:rPr lang="en-US" dirty="0"/>
              <a:t>and to guide our feet into the paths of peace. Adapted from Luke 1:78-79 TIB</a:t>
            </a:r>
          </a:p>
          <a:p>
            <a:pPr>
              <a:lnSpc>
                <a:spcPct val="125000"/>
              </a:lnSpc>
              <a:spcBef>
                <a:spcPts val="600"/>
              </a:spcBef>
            </a:pPr>
            <a:r>
              <a:rPr lang="en-US" cap="small" dirty="0"/>
              <a:t>Antiphon Prayer </a:t>
            </a:r>
          </a:p>
          <a:p>
            <a:pPr marL="274320">
              <a:lnSpc>
                <a:spcPct val="125000"/>
              </a:lnSpc>
            </a:pPr>
            <a:r>
              <a:rPr lang="en-US" dirty="0"/>
              <a:t>Light of eternal Light, and splendor of unending day!  You are the Morning Star and that </a:t>
            </a:r>
          </a:p>
          <a:p>
            <a:pPr marL="274320">
              <a:lnSpc>
                <a:spcPct val="125000"/>
              </a:lnSpc>
            </a:pPr>
            <a:r>
              <a:rPr lang="en-US" dirty="0"/>
              <a:t>primeval dawning of Uncreated Love upon the world Love made!  O Dawn of Promise, </a:t>
            </a:r>
          </a:p>
          <a:p>
            <a:pPr marL="274320">
              <a:lnSpc>
                <a:spcPct val="125000"/>
              </a:lnSpc>
            </a:pPr>
            <a:r>
              <a:rPr lang="en-US" dirty="0"/>
              <a:t>Lamp in Darkness through the ages where sin had all but blotted out the Sun! </a:t>
            </a:r>
          </a:p>
          <a:p>
            <a:pPr marL="274320">
              <a:lnSpc>
                <a:spcPct val="125000"/>
              </a:lnSpc>
            </a:pPr>
            <a:r>
              <a:rPr lang="en-US" dirty="0"/>
              <a:t>Dayspring Divine, O Dawn that blinds my sinful eyes, and Light my darkness does not comprehend! </a:t>
            </a:r>
          </a:p>
          <a:p>
            <a:pPr marL="274320">
              <a:lnSpc>
                <a:spcPct val="125000"/>
              </a:lnSpc>
            </a:pPr>
            <a:r>
              <a:rPr lang="en-US" dirty="0"/>
              <a:t>O Sun of Justice, rise in all my powers and shed the radiance of the Godhead there. </a:t>
            </a:r>
          </a:p>
          <a:p>
            <a:pPr marL="274320">
              <a:lnSpc>
                <a:spcPct val="125000"/>
              </a:lnSpc>
            </a:pPr>
            <a:r>
              <a:rPr lang="en-US" dirty="0"/>
              <a:t>O Sun of Heaven, light my little virgin lamp and fill it with unfailing oil of faith that by its light </a:t>
            </a:r>
          </a:p>
          <a:p>
            <a:pPr marL="274320">
              <a:lnSpc>
                <a:spcPct val="125000"/>
              </a:lnSpc>
            </a:pPr>
            <a:r>
              <a:rPr lang="en-US" dirty="0"/>
              <a:t>I walk through fearful shadow and wait with hope through every midnight hour. </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AA5E1635-D093-2EEF-AC81-36028A77E0C4}"/>
              </a:ext>
            </a:extLst>
          </p:cNvPr>
          <p:cNvSpPr txBox="1"/>
          <p:nvPr/>
        </p:nvSpPr>
        <p:spPr>
          <a:xfrm>
            <a:off x="0" y="3184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83636F35-ED6C-60F5-48F9-DEAFC4CF2355}"/>
              </a:ext>
            </a:extLst>
          </p:cNvPr>
          <p:cNvSpPr txBox="1"/>
          <p:nvPr/>
        </p:nvSpPr>
        <p:spPr>
          <a:xfrm>
            <a:off x="0" y="1828800"/>
            <a:ext cx="1385316"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Jeanette </a:t>
            </a:r>
            <a:endParaRPr kumimoji="0" lang="en-US" sz="1800" b="0" i="0" u="none" strike="noStrike" kern="1200" cap="none" spc="0" normalizeH="0" baseline="0" noProof="0" dirty="0">
              <a:ln>
                <a:noFill/>
              </a:ln>
              <a:solidFill>
                <a:schemeClr val="accent4">
                  <a:lumMod val="75000"/>
                </a:scheme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66920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E075A-5F0D-A554-E759-1B679C4F819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7682140-E62F-1350-40E4-7C2908F98D1D}"/>
              </a:ext>
            </a:extLst>
          </p:cNvPr>
          <p:cNvSpPr txBox="1"/>
          <p:nvPr/>
        </p:nvSpPr>
        <p:spPr>
          <a:xfrm>
            <a:off x="1316736" y="394692"/>
            <a:ext cx="10127196" cy="630172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cap="small" dirty="0"/>
              <a:t>The Sixth O Antiphon​  </a:t>
            </a:r>
          </a:p>
          <a:p>
            <a:pPr marL="274320">
              <a:lnSpc>
                <a:spcPct val="125000"/>
              </a:lnSpc>
            </a:pPr>
            <a:r>
              <a:rPr lang="en-US" dirty="0">
                <a:solidFill>
                  <a:srgbClr val="7030A0"/>
                </a:solidFill>
              </a:rPr>
              <a:t>O come, O come, thou co-</a:t>
            </a:r>
            <a:r>
              <a:rPr lang="en-US" dirty="0" err="1">
                <a:solidFill>
                  <a:srgbClr val="7030A0"/>
                </a:solidFill>
              </a:rPr>
              <a:t>rnerstone</a:t>
            </a:r>
            <a:r>
              <a:rPr lang="en-US" dirty="0">
                <a:solidFill>
                  <a:srgbClr val="7030A0"/>
                </a:solidFill>
              </a:rPr>
              <a:t>, and hold the tension o-f your own, </a:t>
            </a:r>
          </a:p>
          <a:p>
            <a:pPr marL="274320">
              <a:lnSpc>
                <a:spcPct val="125000"/>
              </a:lnSpc>
            </a:pPr>
            <a:r>
              <a:rPr lang="en-US" dirty="0">
                <a:solidFill>
                  <a:srgbClr val="7030A0"/>
                </a:solidFill>
              </a:rPr>
              <a:t>thou keystone of comm-unity and bearer of hum-</a:t>
            </a:r>
            <a:r>
              <a:rPr lang="en-US" dirty="0" err="1">
                <a:solidFill>
                  <a:srgbClr val="7030A0"/>
                </a:solidFill>
              </a:rPr>
              <a:t>anity</a:t>
            </a:r>
            <a:r>
              <a:rPr lang="en-US" dirty="0">
                <a:solidFill>
                  <a:srgbClr val="7030A0"/>
                </a:solidFill>
              </a:rPr>
              <a:t>. </a:t>
            </a:r>
          </a:p>
          <a:p>
            <a:pPr marL="274320">
              <a:lnSpc>
                <a:spcPct val="125000"/>
              </a:lnSpc>
            </a:pPr>
            <a:r>
              <a:rPr lang="en-US" dirty="0">
                <a:solidFill>
                  <a:srgbClr val="7030A0"/>
                </a:solidFill>
              </a:rPr>
              <a:t>Rejoice! Rejoice! With </a:t>
            </a:r>
            <a:r>
              <a:rPr lang="en-US" dirty="0" err="1">
                <a:solidFill>
                  <a:srgbClr val="7030A0"/>
                </a:solidFill>
              </a:rPr>
              <a:t>ar-ms</a:t>
            </a:r>
            <a:r>
              <a:rPr lang="en-US" dirty="0">
                <a:solidFill>
                  <a:srgbClr val="7030A0"/>
                </a:solidFill>
              </a:rPr>
              <a:t> and face the crucified shall a-</a:t>
            </a:r>
            <a:r>
              <a:rPr lang="en-US" dirty="0" err="1">
                <a:solidFill>
                  <a:srgbClr val="7030A0"/>
                </a:solidFill>
              </a:rPr>
              <a:t>ll</a:t>
            </a:r>
            <a:r>
              <a:rPr lang="en-US" dirty="0">
                <a:solidFill>
                  <a:srgbClr val="7030A0"/>
                </a:solidFill>
              </a:rPr>
              <a:t> embrace.</a:t>
            </a:r>
          </a:p>
          <a:p>
            <a:pPr>
              <a:lnSpc>
                <a:spcPct val="125000"/>
              </a:lnSpc>
              <a:spcBef>
                <a:spcPts val="1200"/>
              </a:spcBef>
            </a:pPr>
            <a:r>
              <a:rPr lang="en-US" dirty="0"/>
              <a:t>Hear what the Spirit is saying: </a:t>
            </a:r>
          </a:p>
          <a:p>
            <a:pPr marL="274320">
              <a:lnSpc>
                <a:spcPct val="125000"/>
              </a:lnSpc>
            </a:pPr>
            <a:r>
              <a:rPr lang="en-US" dirty="0"/>
              <a:t>I am laying a stone in Zion, a block of granite, a precious cornerstone, a solid foundation. </a:t>
            </a:r>
          </a:p>
          <a:p>
            <a:pPr marL="274320">
              <a:lnSpc>
                <a:spcPct val="125000"/>
              </a:lnSpc>
            </a:pPr>
            <a:r>
              <a:rPr lang="en-US" dirty="0"/>
              <a:t>Those who put their trust in it will never be disappointed. </a:t>
            </a:r>
          </a:p>
          <a:p>
            <a:pPr marL="274320">
              <a:lnSpc>
                <a:spcPct val="125000"/>
              </a:lnSpc>
            </a:pPr>
            <a:r>
              <a:rPr lang="en-US" dirty="0"/>
              <a:t>I will make justice the measuring line and integrity the plumb line. </a:t>
            </a:r>
          </a:p>
          <a:p>
            <a:pPr>
              <a:lnSpc>
                <a:spcPct val="125000"/>
              </a:lnSpc>
              <a:spcBef>
                <a:spcPts val="1200"/>
              </a:spcBef>
            </a:pPr>
            <a:r>
              <a:rPr lang="en-US" cap="small" dirty="0"/>
              <a:t>Antiphon Prayer </a:t>
            </a:r>
          </a:p>
          <a:p>
            <a:pPr marL="274320">
              <a:lnSpc>
                <a:spcPct val="125000"/>
              </a:lnSpc>
            </a:pPr>
            <a:r>
              <a:rPr lang="en-US" dirty="0"/>
              <a:t>For You, Desired One, the whole earth yearned, chosen and alien, prophet and pariah. </a:t>
            </a:r>
          </a:p>
          <a:p>
            <a:pPr marL="274320">
              <a:lnSpc>
                <a:spcPct val="125000"/>
              </a:lnSpc>
            </a:pPr>
            <a:r>
              <a:rPr lang="en-US" dirty="0"/>
              <a:t>O Rock of Infant Tenderness, You made of all these one! </a:t>
            </a:r>
          </a:p>
          <a:p>
            <a:pPr marL="274320">
              <a:lnSpc>
                <a:spcPct val="125000"/>
              </a:lnSpc>
            </a:pPr>
            <a:r>
              <a:rPr lang="en-US" dirty="0"/>
              <a:t>One, Light of Revelation to the Gentile and the Jew; </a:t>
            </a:r>
          </a:p>
          <a:p>
            <a:pPr marL="274320">
              <a:lnSpc>
                <a:spcPct val="125000"/>
              </a:lnSpc>
            </a:pPr>
            <a:r>
              <a:rPr lang="en-US" dirty="0"/>
              <a:t>one Law, one Love, one Baptism, one banquet and one list of guests for the eternal wedding feast! </a:t>
            </a:r>
          </a:p>
          <a:p>
            <a:pPr marL="274320">
              <a:lnSpc>
                <a:spcPct val="125000"/>
              </a:lnSpc>
            </a:pPr>
            <a:r>
              <a:rPr lang="en-US" dirty="0"/>
              <a:t>O Mighty Stone, break down the walls of my divisions, Great Unity, join me in Zion's cornerstone. </a:t>
            </a:r>
          </a:p>
          <a:p>
            <a:pPr marL="274320">
              <a:lnSpc>
                <a:spcPct val="125000"/>
              </a:lnSpc>
            </a:pPr>
            <a:r>
              <a:rPr lang="en-US" dirty="0"/>
              <a:t>O Stone Divine that knew rejection, reject me not, cement me to yourself.</a:t>
            </a:r>
          </a:p>
          <a:p>
            <a:pPr marL="274320">
              <a:lnSpc>
                <a:spcPct val="125000"/>
              </a:lnSpc>
            </a:pPr>
            <a:r>
              <a:rPr lang="en-US" dirty="0"/>
              <a:t>Make me a pebble in that Living Temple of the whole Christ, God's Kin[g]</a:t>
            </a:r>
            <a:r>
              <a:rPr lang="en-US" dirty="0" err="1"/>
              <a:t>dom</a:t>
            </a:r>
            <a:r>
              <a:rPr lang="en-US" dirty="0"/>
              <a:t> come on earth. </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BE6386A8-EC66-108C-C8DE-15A3CA44CFA3}"/>
              </a:ext>
            </a:extLst>
          </p:cNvPr>
          <p:cNvSpPr txBox="1"/>
          <p:nvPr/>
        </p:nvSpPr>
        <p:spPr>
          <a:xfrm>
            <a:off x="0" y="3184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9D296908-7698-AC23-B199-4B57850AB0E2}"/>
              </a:ext>
            </a:extLst>
          </p:cNvPr>
          <p:cNvSpPr txBox="1"/>
          <p:nvPr/>
        </p:nvSpPr>
        <p:spPr>
          <a:xfrm>
            <a:off x="0" y="1828800"/>
            <a:ext cx="1207382"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Ginnie </a:t>
            </a:r>
            <a:endParaRPr kumimoji="0" lang="en-US" sz="1800" b="0" i="0" u="none" strike="noStrike" kern="1200" cap="none" spc="0" normalizeH="0" baseline="0" noProof="0" dirty="0">
              <a:ln>
                <a:noFill/>
              </a:ln>
              <a:solidFill>
                <a:schemeClr val="accent4">
                  <a:lumMod val="75000"/>
                </a:scheme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5062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F8162-B3E8-5AF7-8BED-164F27A3502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EF8EE1F-0052-DB2B-4A30-8D39F922276F}"/>
              </a:ext>
            </a:extLst>
          </p:cNvPr>
          <p:cNvSpPr txBox="1"/>
          <p:nvPr/>
        </p:nvSpPr>
        <p:spPr>
          <a:xfrm>
            <a:off x="1316736" y="394692"/>
            <a:ext cx="8130559" cy="60324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cap="small" dirty="0"/>
              <a:t>The Seventh O Antiphon​   </a:t>
            </a:r>
          </a:p>
          <a:p>
            <a:pPr marL="274320">
              <a:lnSpc>
                <a:spcPct val="125000"/>
              </a:lnSpc>
            </a:pPr>
            <a:r>
              <a:rPr lang="en-US" dirty="0">
                <a:solidFill>
                  <a:srgbClr val="7030A0"/>
                </a:solidFill>
              </a:rPr>
              <a:t>O come, O come, Emm-</a:t>
            </a:r>
            <a:r>
              <a:rPr lang="en-US" dirty="0" err="1">
                <a:solidFill>
                  <a:srgbClr val="7030A0"/>
                </a:solidFill>
              </a:rPr>
              <a:t>anuel</a:t>
            </a:r>
            <a:r>
              <a:rPr lang="en-US" dirty="0">
                <a:solidFill>
                  <a:srgbClr val="7030A0"/>
                </a:solidFill>
              </a:rPr>
              <a:t>, God-with-us here and n-ow to dwell, </a:t>
            </a:r>
          </a:p>
          <a:p>
            <a:pPr marL="274320">
              <a:lnSpc>
                <a:spcPct val="125000"/>
              </a:lnSpc>
            </a:pPr>
            <a:r>
              <a:rPr lang="en-US" dirty="0">
                <a:solidFill>
                  <a:srgbClr val="7030A0"/>
                </a:solidFill>
              </a:rPr>
              <a:t>at one with our hum-</a:t>
            </a:r>
            <a:r>
              <a:rPr lang="en-US" dirty="0" err="1">
                <a:solidFill>
                  <a:srgbClr val="7030A0"/>
                </a:solidFill>
              </a:rPr>
              <a:t>anity</a:t>
            </a:r>
            <a:r>
              <a:rPr lang="en-US" dirty="0">
                <a:solidFill>
                  <a:srgbClr val="7030A0"/>
                </a:solidFill>
              </a:rPr>
              <a:t> in whom we find our de-</a:t>
            </a:r>
            <a:r>
              <a:rPr lang="en-US" dirty="0" err="1">
                <a:solidFill>
                  <a:srgbClr val="7030A0"/>
                </a:solidFill>
              </a:rPr>
              <a:t>stiny</a:t>
            </a:r>
            <a:r>
              <a:rPr lang="en-US" dirty="0">
                <a:solidFill>
                  <a:srgbClr val="7030A0"/>
                </a:solidFill>
              </a:rPr>
              <a:t>. </a:t>
            </a:r>
          </a:p>
          <a:p>
            <a:pPr marL="274320">
              <a:lnSpc>
                <a:spcPct val="125000"/>
              </a:lnSpc>
            </a:pPr>
            <a:r>
              <a:rPr lang="en-US" dirty="0">
                <a:solidFill>
                  <a:srgbClr val="7030A0"/>
                </a:solidFill>
              </a:rPr>
              <a:t>Rejoice!  Rejoice! The h-</a:t>
            </a:r>
            <a:r>
              <a:rPr lang="en-US" dirty="0" err="1">
                <a:solidFill>
                  <a:srgbClr val="7030A0"/>
                </a:solidFill>
              </a:rPr>
              <a:t>uman</a:t>
            </a:r>
            <a:r>
              <a:rPr lang="en-US" dirty="0">
                <a:solidFill>
                  <a:srgbClr val="7030A0"/>
                </a:solidFill>
              </a:rPr>
              <a:t> face of God with us shall </a:t>
            </a:r>
            <a:r>
              <a:rPr lang="en-US" dirty="0" err="1">
                <a:solidFill>
                  <a:srgbClr val="7030A0"/>
                </a:solidFill>
              </a:rPr>
              <a:t>i-nterface</a:t>
            </a:r>
            <a:r>
              <a:rPr lang="en-US" dirty="0">
                <a:solidFill>
                  <a:srgbClr val="7030A0"/>
                </a:solidFill>
              </a:rPr>
              <a:t>. </a:t>
            </a:r>
          </a:p>
          <a:p>
            <a:pPr>
              <a:lnSpc>
                <a:spcPct val="125000"/>
              </a:lnSpc>
              <a:spcBef>
                <a:spcPts val="1200"/>
              </a:spcBef>
            </a:pPr>
            <a:r>
              <a:rPr lang="en-US" dirty="0"/>
              <a:t>Hear what the Spirit is saying: </a:t>
            </a:r>
          </a:p>
          <a:p>
            <a:pPr marL="274320">
              <a:lnSpc>
                <a:spcPct val="125000"/>
              </a:lnSpc>
            </a:pPr>
            <a:r>
              <a:rPr lang="en-US" dirty="0"/>
              <a:t>The days are surely coming when I will raise up a righteous branch </a:t>
            </a:r>
          </a:p>
          <a:p>
            <a:pPr marL="274320">
              <a:lnSpc>
                <a:spcPct val="125000"/>
              </a:lnSpc>
            </a:pPr>
            <a:r>
              <a:rPr lang="en-US" dirty="0"/>
              <a:t>who will bring justice and integrity to the land. </a:t>
            </a:r>
          </a:p>
          <a:p>
            <a:pPr>
              <a:lnSpc>
                <a:spcPct val="125000"/>
              </a:lnSpc>
              <a:spcBef>
                <a:spcPts val="1200"/>
              </a:spcBef>
            </a:pPr>
            <a:r>
              <a:rPr lang="en-US" cap="small" dirty="0"/>
              <a:t>Antiphon Prayer </a:t>
            </a:r>
          </a:p>
          <a:p>
            <a:pPr marL="274320">
              <a:lnSpc>
                <a:spcPct val="125000"/>
              </a:lnSpc>
            </a:pPr>
            <a:r>
              <a:rPr lang="en-US" dirty="0"/>
              <a:t>O Word fulfilling every word, O God incarnate in our flesh! </a:t>
            </a:r>
          </a:p>
          <a:p>
            <a:pPr marL="274320">
              <a:lnSpc>
                <a:spcPct val="125000"/>
              </a:lnSpc>
            </a:pPr>
            <a:r>
              <a:rPr lang="en-US" dirty="0"/>
              <a:t>Servant of </a:t>
            </a:r>
            <a:r>
              <a:rPr lang="en-US" i="1" dirty="0"/>
              <a:t>Adonai</a:t>
            </a:r>
            <a:r>
              <a:rPr lang="en-US" dirty="0"/>
              <a:t> and our promised King, </a:t>
            </a:r>
          </a:p>
          <a:p>
            <a:pPr marL="274320">
              <a:lnSpc>
                <a:spcPct val="125000"/>
              </a:lnSpc>
            </a:pPr>
            <a:r>
              <a:rPr lang="en-US" dirty="0"/>
              <a:t>shepherd to lead us from our wandering; </a:t>
            </a:r>
          </a:p>
          <a:p>
            <a:pPr marL="274320">
              <a:lnSpc>
                <a:spcPct val="125000"/>
              </a:lnSpc>
            </a:pPr>
            <a:r>
              <a:rPr lang="en-US" dirty="0"/>
              <a:t>law of the Covenant no longer hid in awesome Ark apart, </a:t>
            </a:r>
          </a:p>
          <a:p>
            <a:pPr marL="274320">
              <a:lnSpc>
                <a:spcPct val="125000"/>
              </a:lnSpc>
            </a:pPr>
            <a:r>
              <a:rPr lang="en-US" dirty="0"/>
              <a:t>You are become the Law of Love cradled on woman's heart! </a:t>
            </a:r>
          </a:p>
          <a:p>
            <a:pPr marL="274320">
              <a:lnSpc>
                <a:spcPct val="125000"/>
              </a:lnSpc>
            </a:pPr>
            <a:r>
              <a:rPr lang="en-US" dirty="0"/>
              <a:t>Emmanuel Expected One!  God-with-us now in Bread till time is done! </a:t>
            </a:r>
          </a:p>
          <a:p>
            <a:pPr marL="274320">
              <a:lnSpc>
                <a:spcPct val="125000"/>
              </a:lnSpc>
            </a:pPr>
            <a:r>
              <a:rPr lang="en-US" dirty="0"/>
              <a:t>O God of all my longing, God-with-me, be all things to me now and all eternity!</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C35BD0DF-0B4D-EC92-D62E-C3C11A653F02}"/>
              </a:ext>
            </a:extLst>
          </p:cNvPr>
          <p:cNvSpPr txBox="1"/>
          <p:nvPr/>
        </p:nvSpPr>
        <p:spPr>
          <a:xfrm>
            <a:off x="0" y="328017"/>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5BE30E36-F9B0-5228-3ED8-85A92979522D}"/>
              </a:ext>
            </a:extLst>
          </p:cNvPr>
          <p:cNvSpPr txBox="1"/>
          <p:nvPr/>
        </p:nvSpPr>
        <p:spPr>
          <a:xfrm>
            <a:off x="0" y="1838325"/>
            <a:ext cx="87876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a:t>
            </a:r>
            <a:r>
              <a:rPr kumimoji="0" lang="en-US" sz="1800" b="0" i="0" u="none" strike="noStrike" kern="1200" cap="small" spc="0" normalizeH="0" baseline="0" noProof="0" dirty="0">
                <a:ln>
                  <a:noFill/>
                </a:ln>
                <a:solidFill>
                  <a:srgbClr val="0B76A0"/>
                </a:solidFill>
                <a:effectLst/>
                <a:uLnTx/>
                <a:uFillTx/>
                <a:latin typeface="Aptos" panose="02110004020202020204"/>
                <a:ea typeface="+mn-ea"/>
                <a:cs typeface="+mn-cs"/>
              </a:rPr>
              <a:t>Lin </a:t>
            </a:r>
            <a:endParaRPr kumimoji="0" lang="en-US" sz="1800" b="0" i="0" u="none" strike="noStrike" kern="1200" cap="none" spc="0" normalizeH="0" baseline="0" noProof="0" dirty="0">
              <a:ln>
                <a:noFill/>
              </a:ln>
              <a:solidFill>
                <a:srgbClr val="0B76A0"/>
              </a:solidFill>
              <a:effectLst/>
              <a:uLnTx/>
              <a:uFillTx/>
              <a:latin typeface="Aptos" panose="02110004020202020204"/>
              <a:ea typeface="+mn-ea"/>
              <a:cs typeface="+mn-cs"/>
            </a:endParaRPr>
          </a:p>
        </p:txBody>
      </p:sp>
    </p:spTree>
    <p:extLst>
      <p:ext uri="{BB962C8B-B14F-4D97-AF65-F5344CB8AC3E}">
        <p14:creationId xmlns:p14="http://schemas.microsoft.com/office/powerpoint/2010/main" val="2781141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A3AC0C-DBE5-56A1-D3D0-0AEB6739BAA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E4FCFD5-9785-C183-47D2-849B89404EB0}"/>
              </a:ext>
            </a:extLst>
          </p:cNvPr>
          <p:cNvSpPr txBox="1"/>
          <p:nvPr/>
        </p:nvSpPr>
        <p:spPr>
          <a:xfrm>
            <a:off x="1316736" y="394692"/>
            <a:ext cx="9267089" cy="6032870"/>
          </a:xfrm>
          <a:prstGeom prst="rect">
            <a:avLst/>
          </a:prstGeom>
          <a:noFill/>
        </p:spPr>
        <p:txBody>
          <a:bodyPr wrap="none" rtlCol="0">
            <a:spAutoFit/>
          </a:bodyPr>
          <a:lstStyle/>
          <a:p>
            <a:pPr>
              <a:lnSpc>
                <a:spcPct val="125000"/>
              </a:lnSpc>
            </a:pPr>
            <a:r>
              <a:rPr lang="en-US" cap="small" dirty="0"/>
              <a:t>The Canticle of Mary</a:t>
            </a:r>
          </a:p>
          <a:p>
            <a:pPr marL="274320">
              <a:lnSpc>
                <a:spcPct val="125000"/>
              </a:lnSpc>
            </a:pPr>
            <a:r>
              <a:rPr lang="en-US" dirty="0">
                <a:solidFill>
                  <a:srgbClr val="7030A0"/>
                </a:solidFill>
              </a:rPr>
              <a:t>My soul proclaims your great-ness, Lord;* my spirit rejoices in you, my Savior; </a:t>
            </a:r>
          </a:p>
          <a:p>
            <a:pPr marL="274320">
              <a:lnSpc>
                <a:spcPct val="125000"/>
              </a:lnSpc>
            </a:pPr>
            <a:r>
              <a:rPr lang="en-US" dirty="0">
                <a:solidFill>
                  <a:srgbClr val="7030A0"/>
                </a:solidFill>
              </a:rPr>
              <a:t>For you have looked with favor on your low-</a:t>
            </a:r>
            <a:r>
              <a:rPr lang="en-US" dirty="0" err="1">
                <a:solidFill>
                  <a:srgbClr val="7030A0"/>
                </a:solidFill>
              </a:rPr>
              <a:t>ly</a:t>
            </a:r>
            <a:r>
              <a:rPr lang="en-US" dirty="0">
                <a:solidFill>
                  <a:srgbClr val="7030A0"/>
                </a:solidFill>
              </a:rPr>
              <a:t> servant,* </a:t>
            </a:r>
          </a:p>
          <a:p>
            <a:pPr marL="274320">
              <a:lnSpc>
                <a:spcPct val="125000"/>
              </a:lnSpc>
            </a:pPr>
            <a:r>
              <a:rPr lang="en-US" dirty="0">
                <a:solidFill>
                  <a:srgbClr val="7030A0"/>
                </a:solidFill>
              </a:rPr>
              <a:t>from this day all generations will call me blessed. </a:t>
            </a:r>
          </a:p>
          <a:p>
            <a:pPr marL="274320">
              <a:lnSpc>
                <a:spcPct val="125000"/>
              </a:lnSpc>
            </a:pPr>
            <a:r>
              <a:rPr lang="en-US" dirty="0">
                <a:solidFill>
                  <a:srgbClr val="7030A0"/>
                </a:solidFill>
              </a:rPr>
              <a:t>You the Almighty have done great things for me,* and Holy is your Name. </a:t>
            </a:r>
          </a:p>
          <a:p>
            <a:pPr marL="274320">
              <a:lnSpc>
                <a:spcPct val="125000"/>
              </a:lnSpc>
            </a:pPr>
            <a:r>
              <a:rPr lang="en-US" dirty="0">
                <a:solidFill>
                  <a:srgbClr val="7030A0"/>
                </a:solidFill>
              </a:rPr>
              <a:t>You have mercy on those who fear you* in every gen-er-</a:t>
            </a:r>
            <a:r>
              <a:rPr lang="en-US" dirty="0" err="1">
                <a:solidFill>
                  <a:srgbClr val="7030A0"/>
                </a:solidFill>
              </a:rPr>
              <a:t>ation</a:t>
            </a:r>
            <a:r>
              <a:rPr lang="en-US" dirty="0">
                <a:solidFill>
                  <a:srgbClr val="7030A0"/>
                </a:solidFill>
              </a:rPr>
              <a:t>. </a:t>
            </a:r>
          </a:p>
          <a:p>
            <a:pPr marL="274320">
              <a:lnSpc>
                <a:spcPct val="125000"/>
              </a:lnSpc>
            </a:pPr>
            <a:r>
              <a:rPr lang="en-US" dirty="0">
                <a:solidFill>
                  <a:srgbClr val="7030A0"/>
                </a:solidFill>
              </a:rPr>
              <a:t>You have shown the strength of your arm;* you have scattered the proud in their con-</a:t>
            </a:r>
            <a:r>
              <a:rPr lang="en-US" dirty="0" err="1">
                <a:solidFill>
                  <a:srgbClr val="7030A0"/>
                </a:solidFill>
              </a:rPr>
              <a:t>ceit</a:t>
            </a:r>
            <a:r>
              <a:rPr lang="en-US" dirty="0">
                <a:solidFill>
                  <a:srgbClr val="7030A0"/>
                </a:solidFill>
              </a:rPr>
              <a:t>. </a:t>
            </a:r>
          </a:p>
          <a:p>
            <a:pPr marL="274320">
              <a:lnSpc>
                <a:spcPct val="125000"/>
              </a:lnSpc>
            </a:pPr>
            <a:r>
              <a:rPr lang="en-US" dirty="0">
                <a:solidFill>
                  <a:srgbClr val="7030A0"/>
                </a:solidFill>
              </a:rPr>
              <a:t>You have cast the mighty from their thrones;* you have lifted up the lowly. </a:t>
            </a:r>
          </a:p>
          <a:p>
            <a:pPr marL="274320">
              <a:lnSpc>
                <a:spcPct val="125000"/>
              </a:lnSpc>
            </a:pPr>
            <a:r>
              <a:rPr lang="en-US" dirty="0">
                <a:solidFill>
                  <a:srgbClr val="7030A0"/>
                </a:solidFill>
              </a:rPr>
              <a:t>You have filled the hungry with good things;* and the rich have been sent a-way empty. </a:t>
            </a:r>
          </a:p>
          <a:p>
            <a:pPr marL="274320">
              <a:lnSpc>
                <a:spcPct val="125000"/>
              </a:lnSpc>
            </a:pPr>
            <a:r>
              <a:rPr lang="en-US" dirty="0">
                <a:solidFill>
                  <a:srgbClr val="7030A0"/>
                </a:solidFill>
              </a:rPr>
              <a:t>You have come to the help of your ser-</a:t>
            </a:r>
            <a:r>
              <a:rPr lang="en-US" dirty="0" err="1">
                <a:solidFill>
                  <a:srgbClr val="7030A0"/>
                </a:solidFill>
              </a:rPr>
              <a:t>vant</a:t>
            </a:r>
            <a:r>
              <a:rPr lang="en-US" dirty="0">
                <a:solidFill>
                  <a:srgbClr val="7030A0"/>
                </a:solidFill>
              </a:rPr>
              <a:t> Israel,* </a:t>
            </a:r>
          </a:p>
          <a:p>
            <a:pPr marL="274320">
              <a:lnSpc>
                <a:spcPct val="125000"/>
              </a:lnSpc>
            </a:pPr>
            <a:r>
              <a:rPr lang="en-US" dirty="0">
                <a:solidFill>
                  <a:srgbClr val="7030A0"/>
                </a:solidFill>
              </a:rPr>
              <a:t>for you have remembered your promise of mercy, </a:t>
            </a:r>
          </a:p>
          <a:p>
            <a:pPr marL="274320">
              <a:lnSpc>
                <a:spcPct val="125000"/>
              </a:lnSpc>
            </a:pPr>
            <a:r>
              <a:rPr lang="en-US" dirty="0">
                <a:solidFill>
                  <a:srgbClr val="7030A0"/>
                </a:solidFill>
              </a:rPr>
              <a:t>the promise you made to our forebears,*  </a:t>
            </a:r>
          </a:p>
          <a:p>
            <a:pPr marL="274320">
              <a:lnSpc>
                <a:spcPct val="125000"/>
              </a:lnSpc>
            </a:pPr>
            <a:r>
              <a:rPr lang="en-US" dirty="0">
                <a:solidFill>
                  <a:srgbClr val="7030A0"/>
                </a:solidFill>
              </a:rPr>
              <a:t>to Abraham and his children for ever. </a:t>
            </a:r>
          </a:p>
          <a:p>
            <a:pPr marL="274320">
              <a:lnSpc>
                <a:spcPct val="125000"/>
              </a:lnSpc>
              <a:spcBef>
                <a:spcPts val="600"/>
              </a:spcBef>
            </a:pPr>
            <a:r>
              <a:rPr lang="en-US" b="1" i="1" dirty="0"/>
              <a:t>Glory to God: Source of all good,*  </a:t>
            </a:r>
          </a:p>
          <a:p>
            <a:pPr marL="274320">
              <a:lnSpc>
                <a:spcPct val="125000"/>
              </a:lnSpc>
            </a:pPr>
            <a:r>
              <a:rPr lang="en-US" b="1" i="1" dirty="0"/>
              <a:t>Eternal Word and Ho-</a:t>
            </a:r>
            <a:r>
              <a:rPr lang="en-US" b="1" i="1" dirty="0" err="1"/>
              <a:t>ly</a:t>
            </a:r>
            <a:r>
              <a:rPr lang="en-US" b="1" i="1" dirty="0"/>
              <a:t> Spirit, </a:t>
            </a:r>
          </a:p>
          <a:p>
            <a:pPr marL="274320">
              <a:lnSpc>
                <a:spcPct val="125000"/>
              </a:lnSpc>
            </a:pPr>
            <a:r>
              <a:rPr lang="en-US" b="1" i="1" dirty="0"/>
              <a:t>one God, holy and bless-ed Trinity,*  </a:t>
            </a:r>
          </a:p>
          <a:p>
            <a:pPr marL="274320">
              <a:lnSpc>
                <a:spcPct val="125000"/>
              </a:lnSpc>
            </a:pPr>
            <a:r>
              <a:rPr lang="en-US" b="1" i="1" dirty="0"/>
              <a:t>who is now, ever was, and ever shall before endless ages. A–men. </a:t>
            </a:r>
          </a:p>
        </p:txBody>
      </p:sp>
      <p:sp>
        <p:nvSpPr>
          <p:cNvPr id="3" name="TextBox 2">
            <a:extLst>
              <a:ext uri="{FF2B5EF4-FFF2-40B4-BE49-F238E27FC236}">
                <a16:creationId xmlns:a16="http://schemas.microsoft.com/office/drawing/2014/main" id="{1B2806EE-3B96-1F6C-99DE-A00662FF7C3D}"/>
              </a:ext>
            </a:extLst>
          </p:cNvPr>
          <p:cNvSpPr txBox="1"/>
          <p:nvPr/>
        </p:nvSpPr>
        <p:spPr>
          <a:xfrm>
            <a:off x="0" y="3946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6311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E4CB4-19E9-27AA-6F6B-FCA31A2DCA5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B0F5A00-1DF2-9C99-1390-87E59F71D578}"/>
              </a:ext>
            </a:extLst>
          </p:cNvPr>
          <p:cNvSpPr txBox="1"/>
          <p:nvPr/>
        </p:nvSpPr>
        <p:spPr>
          <a:xfrm>
            <a:off x="1316736" y="394692"/>
            <a:ext cx="8242962" cy="5755422"/>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noProof="0" dirty="0">
                <a:ln>
                  <a:noFill/>
                </a:ln>
                <a:solidFill>
                  <a:prstClr val="black"/>
                </a:solidFill>
                <a:effectLst/>
                <a:uLnTx/>
                <a:uFillTx/>
                <a:latin typeface="Aptos" panose="02110004020202020204"/>
                <a:ea typeface="+mn-ea"/>
                <a:cs typeface="+mn-cs"/>
              </a:rPr>
              <a:t>Silent or Shared Prayer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Pray for the life of the church and the world and the concerns of the heart.</a:t>
            </a:r>
          </a:p>
          <a:p>
            <a:pPr marL="0" marR="0" lvl="0" indent="0" algn="l" defTabSz="914400" rtl="0" eaLnBrk="1" fontAlgn="auto" latinLnBrk="0" hangingPunct="1">
              <a:lnSpc>
                <a:spcPct val="125000"/>
              </a:lnSpc>
              <a:spcBef>
                <a:spcPts val="0"/>
              </a:spcBef>
              <a:spcAft>
                <a:spcPts val="0"/>
              </a:spcAft>
              <a:buClrTx/>
              <a:buSzTx/>
              <a:buFontTx/>
              <a:buNone/>
              <a:tabLst/>
              <a:defRPr/>
            </a:pPr>
            <a:endParaRPr lang="en-US" dirty="0">
              <a:solidFill>
                <a:prstClr val="black"/>
              </a:solidFill>
              <a:latin typeface="Aptos" panose="02110004020202020204"/>
            </a:endParaRPr>
          </a:p>
          <a:p>
            <a:pPr marL="274320" marR="0" lvl="0" indent="0" algn="l" defTabSz="914400" rtl="0" eaLnBrk="1" fontAlgn="auto" latinLnBrk="0" hangingPunct="1">
              <a:lnSpc>
                <a:spcPct val="125000"/>
              </a:lnSpc>
              <a:spcBef>
                <a:spcPts val="0"/>
              </a:spcBef>
              <a:spcAft>
                <a:spcPts val="0"/>
              </a:spcAft>
              <a:buClrTx/>
              <a:buSzTx/>
              <a:buFontTx/>
              <a:buNone/>
              <a:tabLst/>
              <a:defRPr/>
            </a:pPr>
            <a:r>
              <a:rPr lang="en-US" dirty="0">
                <a:solidFill>
                  <a:srgbClr val="FF0000"/>
                </a:solidFill>
                <a:latin typeface="Aptos" panose="02110004020202020204"/>
              </a:rPr>
              <a:t>Offering of prayers</a:t>
            </a:r>
          </a:p>
          <a:p>
            <a:pPr marL="274320" marR="0" lvl="0" indent="0" algn="l" defTabSz="914400" rtl="0" eaLnBrk="1" fontAlgn="auto" latinLnBrk="0" hangingPunct="1">
              <a:lnSpc>
                <a:spcPct val="125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O Creative Source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without which our lives could never have begun,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and the Friendly Presence in whom our lives never end: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become now the Constant Companion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and energizing Presence of our lives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for all this interval between the miracle of our origin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and the mystery of our destiny,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that we may claim Your light to guide us,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Your strength to uphold us,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and Your love to unite us. Amen. ​</a:t>
            </a:r>
          </a:p>
          <a:p>
            <a:pPr marL="0" marR="0" lvl="0" indent="0" algn="r" defTabSz="914400" rtl="0" eaLnBrk="1" fontAlgn="auto" latinLnBrk="0" hangingPunct="1">
              <a:lnSpc>
                <a:spcPct val="125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ptos" panose="02110004020202020204"/>
                <a:ea typeface="+mn-ea"/>
                <a:cs typeface="+mn-cs"/>
              </a:rPr>
              <a:t>Bishop Melvin F. Wheatley, Jr. (1915-2009)</a:t>
            </a:r>
          </a:p>
          <a:p>
            <a:r>
              <a:rPr lang="en-US" dirty="0"/>
              <a:t> </a:t>
            </a:r>
          </a:p>
        </p:txBody>
      </p:sp>
    </p:spTree>
    <p:extLst>
      <p:ext uri="{BB962C8B-B14F-4D97-AF65-F5344CB8AC3E}">
        <p14:creationId xmlns:p14="http://schemas.microsoft.com/office/powerpoint/2010/main" val="72456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86C73-63C5-0A2A-C6FB-7DBE4C78D40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7790D1F-AC86-AE5B-2AEF-0471EE9BA7A6}"/>
              </a:ext>
            </a:extLst>
          </p:cNvPr>
          <p:cNvSpPr txBox="1"/>
          <p:nvPr/>
        </p:nvSpPr>
        <p:spPr>
          <a:xfrm>
            <a:off x="1592961" y="430376"/>
            <a:ext cx="8797601" cy="58890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noProof="0" dirty="0">
                <a:ln>
                  <a:noFill/>
                </a:ln>
                <a:solidFill>
                  <a:prstClr val="black"/>
                </a:solidFill>
                <a:effectLst/>
                <a:uLnTx/>
                <a:uFillTx/>
                <a:latin typeface="Aptos" panose="02110004020202020204"/>
                <a:ea typeface="+mn-ea"/>
                <a:cs typeface="+mn-cs"/>
              </a:rPr>
              <a:t>The Spirit Prayer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As we remember the prayer Jesus taught us, we pray:</a:t>
            </a:r>
          </a:p>
          <a:p>
            <a:pPr marL="274320">
              <a:lnSpc>
                <a:spcPct val="125000"/>
              </a:lnSpc>
            </a:pPr>
            <a:r>
              <a:rPr lang="en-US" dirty="0"/>
              <a:t>Eternal Spirit, Life Giver, Pain Bearer, Love Maker, </a:t>
            </a:r>
          </a:p>
          <a:p>
            <a:pPr marL="274320">
              <a:lnSpc>
                <a:spcPct val="125000"/>
              </a:lnSpc>
            </a:pPr>
            <a:r>
              <a:rPr lang="en-US" dirty="0"/>
              <a:t>Source of all that is and that shall be, </a:t>
            </a:r>
          </a:p>
          <a:p>
            <a:pPr marL="274320">
              <a:lnSpc>
                <a:spcPct val="125000"/>
              </a:lnSpc>
            </a:pPr>
            <a:r>
              <a:rPr lang="en-US" dirty="0"/>
              <a:t>Father and Mother of us all, Loving God, in whom is heaven: </a:t>
            </a:r>
          </a:p>
          <a:p>
            <a:pPr marL="274320">
              <a:lnSpc>
                <a:spcPct val="125000"/>
              </a:lnSpc>
            </a:pPr>
            <a:r>
              <a:rPr lang="en-US" dirty="0"/>
              <a:t>The hallowing of your name echo through the universe! </a:t>
            </a:r>
          </a:p>
          <a:p>
            <a:pPr marL="274320">
              <a:lnSpc>
                <a:spcPct val="125000"/>
              </a:lnSpc>
            </a:pPr>
            <a:r>
              <a:rPr lang="en-US" dirty="0"/>
              <a:t>The way of your justice be followed by the peoples of the world! </a:t>
            </a:r>
          </a:p>
          <a:p>
            <a:pPr marL="274320">
              <a:lnSpc>
                <a:spcPct val="125000"/>
              </a:lnSpc>
            </a:pPr>
            <a:r>
              <a:rPr lang="en-US" dirty="0"/>
              <a:t>Your heavenly will be done by all created beings!</a:t>
            </a:r>
          </a:p>
          <a:p>
            <a:pPr marL="274320">
              <a:lnSpc>
                <a:spcPct val="125000"/>
              </a:lnSpc>
            </a:pPr>
            <a:r>
              <a:rPr lang="en-US" dirty="0"/>
              <a:t>Your commonwealth of peace and freedom sustain our hope and come on earth. </a:t>
            </a:r>
          </a:p>
          <a:p>
            <a:pPr marL="274320">
              <a:lnSpc>
                <a:spcPct val="125000"/>
              </a:lnSpc>
            </a:pPr>
            <a:r>
              <a:rPr lang="en-US" dirty="0"/>
              <a:t>With the bread we need for today, feed us. </a:t>
            </a:r>
          </a:p>
          <a:p>
            <a:pPr marL="274320">
              <a:lnSpc>
                <a:spcPct val="125000"/>
              </a:lnSpc>
            </a:pPr>
            <a:r>
              <a:rPr lang="en-US" dirty="0"/>
              <a:t>In the hurts we absorb from one another, forgive us. </a:t>
            </a:r>
          </a:p>
          <a:p>
            <a:pPr marL="274320">
              <a:lnSpc>
                <a:spcPct val="125000"/>
              </a:lnSpc>
            </a:pPr>
            <a:r>
              <a:rPr lang="en-US" dirty="0"/>
              <a:t>In times of temptation and test, strengthen us. </a:t>
            </a:r>
          </a:p>
          <a:p>
            <a:pPr marL="274320">
              <a:lnSpc>
                <a:spcPct val="125000"/>
              </a:lnSpc>
            </a:pPr>
            <a:r>
              <a:rPr lang="en-US" dirty="0"/>
              <a:t>From trials too great to endure, spare us. </a:t>
            </a:r>
          </a:p>
          <a:p>
            <a:pPr marL="274320">
              <a:lnSpc>
                <a:spcPct val="125000"/>
              </a:lnSpc>
            </a:pPr>
            <a:r>
              <a:rPr lang="en-US" dirty="0"/>
              <a:t>From the grip of all that is evil, free us.</a:t>
            </a:r>
          </a:p>
          <a:p>
            <a:pPr marL="274320">
              <a:lnSpc>
                <a:spcPct val="125000"/>
              </a:lnSpc>
            </a:pPr>
            <a:r>
              <a:rPr lang="en-US" dirty="0"/>
              <a:t>For you reign in the glory of the power that is love, </a:t>
            </a:r>
          </a:p>
          <a:p>
            <a:pPr marL="274320">
              <a:lnSpc>
                <a:spcPct val="125000"/>
              </a:lnSpc>
            </a:pPr>
            <a:r>
              <a:rPr lang="en-US" dirty="0"/>
              <a:t>now and for ever. Amen. </a:t>
            </a:r>
          </a:p>
          <a:p>
            <a:pPr marL="274320" algn="r">
              <a:lnSpc>
                <a:spcPct val="125000"/>
              </a:lnSpc>
            </a:pPr>
            <a:r>
              <a:rPr lang="en-US" sz="1000" dirty="0"/>
              <a:t>Jim Cotter, Prayer at Night Cairns Publications, 1991; used by permission </a:t>
            </a:r>
          </a:p>
        </p:txBody>
      </p:sp>
      <p:sp>
        <p:nvSpPr>
          <p:cNvPr id="3" name="TextBox 2">
            <a:extLst>
              <a:ext uri="{FF2B5EF4-FFF2-40B4-BE49-F238E27FC236}">
                <a16:creationId xmlns:a16="http://schemas.microsoft.com/office/drawing/2014/main" id="{577175E6-245B-1532-7851-A76AE717673A}"/>
              </a:ext>
            </a:extLst>
          </p:cNvPr>
          <p:cNvSpPr txBox="1"/>
          <p:nvPr/>
        </p:nvSpPr>
        <p:spPr>
          <a:xfrm>
            <a:off x="0" y="430376"/>
            <a:ext cx="1889620" cy="687817"/>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buClrTx/>
              <a:buSzTx/>
              <a:buFontTx/>
              <a:buNone/>
              <a:tabLst/>
              <a:defRPr/>
            </a:pPr>
            <a:r>
              <a:rPr kumimoji="0" lang="en-US" sz="16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Barbara</a:t>
            </a:r>
          </a:p>
          <a:p>
            <a:pPr marL="0" marR="0" lvl="0" indent="0" algn="l" defTabSz="914400" rtl="0" eaLnBrk="1" fontAlgn="auto" latinLnBrk="0" hangingPunct="1">
              <a:lnSpc>
                <a:spcPct val="125000"/>
              </a:lnSpc>
              <a:spcAft>
                <a:spcPts val="600"/>
              </a:spcAft>
              <a:buClrTx/>
              <a:buSzTx/>
              <a:buFontTx/>
              <a:buNone/>
              <a:tabLst/>
              <a:defRPr/>
            </a:pPr>
            <a:r>
              <a:rPr lang="en-US" sz="1600" cap="small" dirty="0">
                <a:solidFill>
                  <a:schemeClr val="accent4">
                    <a:lumMod val="75000"/>
                  </a:schemeClr>
                </a:solidFill>
                <a:latin typeface="Aptos" panose="02110004020202020204"/>
              </a:rPr>
              <a:t>Blackmon-Fortune</a:t>
            </a:r>
            <a:r>
              <a:rPr kumimoji="0" lang="en-US" sz="16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 </a:t>
            </a:r>
            <a:endParaRPr kumimoji="0" lang="en-US" sz="1600" b="0" i="0" u="none" strike="noStrike" kern="1200" cap="none" spc="0" normalizeH="0" baseline="0" noProof="0" dirty="0">
              <a:ln>
                <a:noFill/>
              </a:ln>
              <a:solidFill>
                <a:schemeClr val="accent4">
                  <a:lumMod val="75000"/>
                </a:scheme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2002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072AA-97AD-E172-2B12-C8F8178D653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3988C59-DF2D-2E6A-A905-7C55413FA929}"/>
              </a:ext>
            </a:extLst>
          </p:cNvPr>
          <p:cNvSpPr txBox="1"/>
          <p:nvPr/>
        </p:nvSpPr>
        <p:spPr>
          <a:xfrm>
            <a:off x="1316736" y="394692"/>
            <a:ext cx="5782480" cy="5917454"/>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sng" strike="noStrike" kern="1200" cap="none" spc="0" normalizeH="0" baseline="0" noProof="0" dirty="0">
                <a:ln>
                  <a:noFill/>
                </a:ln>
                <a:effectLst/>
                <a:uLnTx/>
                <a:uFillTx/>
                <a:latin typeface="Aptos" panose="02110004020202020204"/>
                <a:ea typeface="+mn-ea"/>
                <a:cs typeface="+mn-cs"/>
              </a:rPr>
              <a:t>Emmanuel, Emmanuel</a:t>
            </a:r>
            <a:r>
              <a:rPr kumimoji="0" lang="en-US" sz="1800" b="0" i="0" strike="noStrike" kern="1200" cap="none" spc="0" normalizeH="0" baseline="0" noProof="0" dirty="0">
                <a:ln>
                  <a:noFill/>
                </a:ln>
                <a:effectLst/>
                <a:uLnTx/>
                <a:uFillTx/>
                <a:latin typeface="Aptos" panose="02110004020202020204"/>
                <a:ea typeface="+mn-ea"/>
                <a:cs typeface="+mn-cs"/>
              </a:rPr>
              <a:t>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Aptos" panose="02110004020202020204"/>
                <a:ea typeface="+mn-ea"/>
                <a:cs typeface="+mn-cs"/>
              </a:rPr>
              <a:t>Emmanuel, Emmanuel, </a:t>
            </a:r>
          </a:p>
          <a:p>
            <a:pPr marL="274320" marR="0" lvl="0" indent="0" algn="l" defTabSz="914400" rtl="0" eaLnBrk="1" fontAlgn="auto" latinLnBrk="0" hangingPunct="1">
              <a:lnSpc>
                <a:spcPct val="125000"/>
              </a:lnSpc>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Aptos" panose="02110004020202020204"/>
                <a:ea typeface="+mn-ea"/>
                <a:cs typeface="+mn-cs"/>
              </a:rPr>
              <a:t>his name is called Emmanuel;</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Aptos" panose="02110004020202020204"/>
                <a:ea typeface="+mn-ea"/>
                <a:cs typeface="+mn-cs"/>
              </a:rPr>
              <a:t>God with us, revealed in us;</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Aptos" panose="02110004020202020204"/>
                <a:ea typeface="+mn-ea"/>
                <a:cs typeface="+mn-cs"/>
              </a:rPr>
              <a:t>his name is called Emmanuel. </a:t>
            </a:r>
          </a:p>
          <a:p>
            <a:pPr marL="0" marR="0" lvl="0" indent="0" algn="l" defTabSz="914400" rtl="0" eaLnBrk="1" fontAlgn="auto" latinLnBrk="0" hangingPunct="1">
              <a:lnSpc>
                <a:spcPct val="125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US" sz="1800" b="0" i="0" u="none" strike="noStrike" kern="1200" cap="small" spc="0" normalizeH="0" noProof="0" dirty="0">
                <a:ln>
                  <a:noFill/>
                </a:ln>
                <a:solidFill>
                  <a:prstClr val="black"/>
                </a:solidFill>
                <a:effectLst/>
                <a:uLnTx/>
                <a:uFillTx/>
                <a:latin typeface="Aptos" panose="02110004020202020204"/>
                <a:ea typeface="+mn-ea"/>
                <a:cs typeface="+mn-cs"/>
              </a:rPr>
              <a:t>Commendation</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In peace we will lie down and sleep.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black"/>
                </a:solidFill>
                <a:effectLst/>
                <a:uLnTx/>
                <a:uFillTx/>
                <a:latin typeface="Aptos" panose="02110004020202020204"/>
                <a:ea typeface="+mn-ea"/>
                <a:cs typeface="+mn-cs"/>
              </a:rPr>
              <a:t>In the Lord alone we safely rest.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Guide us waking, O Lord, and guard us sleeping,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black"/>
                </a:solidFill>
                <a:effectLst/>
                <a:uLnTx/>
                <a:uFillTx/>
                <a:latin typeface="Aptos" panose="02110004020202020204"/>
                <a:ea typeface="+mn-ea"/>
                <a:cs typeface="+mn-cs"/>
              </a:rPr>
              <a:t>that awake we may watch with Christ,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black"/>
                </a:solidFill>
                <a:effectLst/>
                <a:uLnTx/>
                <a:uFillTx/>
                <a:latin typeface="Aptos" panose="02110004020202020204"/>
                <a:ea typeface="+mn-ea"/>
                <a:cs typeface="+mn-cs"/>
              </a:rPr>
              <a:t>and asleep we may rest in peace.</a:t>
            </a:r>
          </a:p>
          <a:p>
            <a:pPr marL="274320">
              <a:lnSpc>
                <a:spcPct val="125000"/>
              </a:lnSpc>
            </a:pPr>
            <a:r>
              <a:rPr lang="en-US" dirty="0"/>
              <a:t> May the divine help remain with us always. </a:t>
            </a:r>
          </a:p>
          <a:p>
            <a:pPr marL="274320">
              <a:lnSpc>
                <a:spcPct val="125000"/>
              </a:lnSpc>
            </a:pPr>
            <a:r>
              <a:rPr lang="en-US" b="1" i="1" dirty="0"/>
              <a:t>And with those who are absent from us. </a:t>
            </a:r>
          </a:p>
          <a:p>
            <a:pPr marL="285750" indent="-285750">
              <a:lnSpc>
                <a:spcPct val="125000"/>
              </a:lnSpc>
              <a:spcBef>
                <a:spcPts val="1200"/>
              </a:spcBef>
              <a:spcAft>
                <a:spcPts val="1200"/>
              </a:spcAft>
              <a:buFontTx/>
              <a:buChar char="-"/>
            </a:pPr>
            <a:r>
              <a:rPr lang="en-US" dirty="0"/>
              <a:t>Silence – </a:t>
            </a:r>
          </a:p>
          <a:p>
            <a:pPr marL="274320">
              <a:lnSpc>
                <a:spcPct val="125000"/>
              </a:lnSpc>
            </a:pPr>
            <a:r>
              <a:rPr lang="en-US" dirty="0"/>
              <a:t>Into your hands, O Lord, I commend my spirit. </a:t>
            </a:r>
          </a:p>
          <a:p>
            <a:pPr marL="274320">
              <a:lnSpc>
                <a:spcPct val="125000"/>
              </a:lnSpc>
            </a:pPr>
            <a:r>
              <a:rPr lang="en-US" b="1" i="1" dirty="0"/>
              <a:t>For you have redeemed me, O Lord, O God of truth. </a:t>
            </a:r>
          </a:p>
        </p:txBody>
      </p:sp>
      <p:sp>
        <p:nvSpPr>
          <p:cNvPr id="3" name="TextBox 2">
            <a:extLst>
              <a:ext uri="{FF2B5EF4-FFF2-40B4-BE49-F238E27FC236}">
                <a16:creationId xmlns:a16="http://schemas.microsoft.com/office/drawing/2014/main" id="{5E3D88AA-FB24-9163-F2D3-ED47BAFA97A5}"/>
              </a:ext>
            </a:extLst>
          </p:cNvPr>
          <p:cNvSpPr txBox="1"/>
          <p:nvPr/>
        </p:nvSpPr>
        <p:spPr>
          <a:xfrm>
            <a:off x="0" y="3946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37466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42D61-7850-5D96-26D1-991EAD2B67E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270E03B-3C06-4596-932E-3A94BF36A9CA}"/>
              </a:ext>
            </a:extLst>
          </p:cNvPr>
          <p:cNvSpPr txBox="1"/>
          <p:nvPr/>
        </p:nvSpPr>
        <p:spPr>
          <a:xfrm>
            <a:off x="1316736" y="394692"/>
            <a:ext cx="9686434" cy="5340373"/>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rPr>
              <a:t>Canticle of Simeon   </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Lord, you have now set your ser-</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vant</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free* to go in peace as you have promised;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for these eyes of mine have seen the Savior* whom you have prepared for all the world to see,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 Light to </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en</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-lighten the nations,* and the glory of your </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peo-ple</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Israel. </a:t>
            </a:r>
          </a:p>
          <a:p>
            <a:pPr marL="274320" marR="0" lvl="0" indent="0" algn="l" defTabSz="914400" rtl="0" eaLnBrk="1" fontAlgn="auto" latinLnBrk="0" hangingPunct="1">
              <a:lnSpc>
                <a:spcPct val="125000"/>
              </a:lnSpc>
              <a:spcBef>
                <a:spcPts val="6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Glory to you, O Trinity, most holy and blessed,* one God, now and for ever. </a:t>
            </a:r>
            <a:r>
              <a:rPr kumimoji="0" lang="en-US" sz="1800" b="1" i="1" u="none" strike="noStrike" kern="1200" cap="none" spc="0" normalizeH="0" baseline="0" noProof="0" dirty="0">
                <a:ln>
                  <a:noFill/>
                </a:ln>
                <a:solidFill>
                  <a:prstClr val="black"/>
                </a:solidFill>
                <a:effectLst/>
                <a:uLnTx/>
                <a:uFillTx/>
                <a:latin typeface="Aptos" panose="02110004020202020204"/>
                <a:ea typeface="+mn-ea"/>
                <a:cs typeface="+mn-cs"/>
              </a:rPr>
              <a:t>A-men</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a:lnSpc>
                <a:spcPct val="125000"/>
              </a:lnSpc>
            </a:pPr>
            <a:endParaRPr lang="en-US" cap="small" dirty="0"/>
          </a:p>
          <a:p>
            <a:pPr>
              <a:lnSpc>
                <a:spcPct val="125000"/>
              </a:lnSpc>
            </a:pPr>
            <a:r>
              <a:rPr lang="en-US" cap="small" dirty="0"/>
              <a:t>Going Forth </a:t>
            </a:r>
          </a:p>
          <a:p>
            <a:pPr marL="274320">
              <a:lnSpc>
                <a:spcPct val="125000"/>
              </a:lnSpc>
            </a:pPr>
            <a:r>
              <a:rPr lang="en-US" dirty="0"/>
              <a:t>Bridegroom of all things, creation waits for you: </a:t>
            </a:r>
          </a:p>
          <a:p>
            <a:pPr marL="274320">
              <a:lnSpc>
                <a:spcPct val="125000"/>
              </a:lnSpc>
            </a:pPr>
            <a:r>
              <a:rPr lang="en-US" dirty="0"/>
              <a:t>As the sun sets, come among us in quiet hope, and, on the morrow, come, be vigilant in us</a:t>
            </a:r>
          </a:p>
          <a:p>
            <a:pPr marL="274320">
              <a:lnSpc>
                <a:spcPct val="125000"/>
              </a:lnSpc>
            </a:pPr>
            <a:r>
              <a:rPr lang="en-US" dirty="0"/>
              <a:t>as we await the feast of your coming, that we may embody your compassion and justice. ​</a:t>
            </a:r>
          </a:p>
          <a:p>
            <a:pPr marL="274320">
              <a:lnSpc>
                <a:spcPct val="125000"/>
              </a:lnSpc>
            </a:pPr>
            <a:r>
              <a:rPr lang="en-US" b="1" i="1" dirty="0"/>
              <a:t>Amen. </a:t>
            </a:r>
          </a:p>
          <a:p>
            <a:pPr marL="274320">
              <a:lnSpc>
                <a:spcPct val="125000"/>
              </a:lnSpc>
            </a:pPr>
            <a:endParaRPr lang="en-US" dirty="0"/>
          </a:p>
          <a:p>
            <a:pPr marL="274320">
              <a:lnSpc>
                <a:spcPct val="125000"/>
              </a:lnSpc>
            </a:pPr>
            <a:r>
              <a:rPr lang="en-US" dirty="0"/>
              <a:t>Even so, come, Lord Jesus! </a:t>
            </a:r>
          </a:p>
          <a:p>
            <a:pPr marL="274320">
              <a:lnSpc>
                <a:spcPct val="125000"/>
              </a:lnSpc>
            </a:pPr>
            <a:r>
              <a:rPr lang="en-US" dirty="0"/>
              <a:t>Let us bless the Lord. </a:t>
            </a:r>
          </a:p>
          <a:p>
            <a:pPr marL="274320">
              <a:lnSpc>
                <a:spcPct val="125000"/>
              </a:lnSpc>
            </a:pPr>
            <a:r>
              <a:rPr lang="en-US" b="1" i="1" dirty="0"/>
              <a:t>Thanks be to God.</a:t>
            </a:r>
          </a:p>
        </p:txBody>
      </p:sp>
    </p:spTree>
    <p:extLst>
      <p:ext uri="{BB962C8B-B14F-4D97-AF65-F5344CB8AC3E}">
        <p14:creationId xmlns:p14="http://schemas.microsoft.com/office/powerpoint/2010/main" val="143856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13BF4D-1ACF-276C-1A11-03200A5787AE}"/>
              </a:ext>
            </a:extLst>
          </p:cNvPr>
          <p:cNvSpPr txBox="1"/>
          <p:nvPr/>
        </p:nvSpPr>
        <p:spPr>
          <a:xfrm>
            <a:off x="1280159" y="694944"/>
            <a:ext cx="9050089" cy="3631763"/>
          </a:xfrm>
          <a:prstGeom prst="rect">
            <a:avLst/>
          </a:prstGeom>
          <a:noFill/>
        </p:spPr>
        <p:txBody>
          <a:bodyPr wrap="square" rtlCol="0">
            <a:spAutoFit/>
          </a:bodyPr>
          <a:lstStyle/>
          <a:p>
            <a:pPr algn="ctr"/>
            <a:r>
              <a:rPr lang="en-US" sz="3200" b="1" dirty="0"/>
              <a:t>Advent Vespers for the Week before Christmas</a:t>
            </a:r>
          </a:p>
          <a:p>
            <a:endParaRPr lang="en-US" dirty="0"/>
          </a:p>
          <a:p>
            <a:endParaRPr lang="en-US" dirty="0"/>
          </a:p>
          <a:p>
            <a:pPr algn="ctr"/>
            <a:r>
              <a:rPr lang="en-US" dirty="0"/>
              <a:t>Advent Vespers replaces Evening Prayer (as found in “A Lukan Book of Hours”) from December 17 through December 23.  Today, the content of this service is adapted to </a:t>
            </a:r>
          </a:p>
          <a:p>
            <a:pPr algn="ctr"/>
            <a:r>
              <a:rPr lang="en-US" dirty="0"/>
              <a:t>be a special service during Advent which includes the use of all seven O Antiphons.</a:t>
            </a:r>
          </a:p>
          <a:p>
            <a:pPr algn="ctr"/>
            <a:endParaRPr lang="en-US" dirty="0"/>
          </a:p>
          <a:p>
            <a:pPr algn="ctr"/>
            <a:r>
              <a:rPr lang="en-US" dirty="0"/>
              <a:t>Please see </a:t>
            </a:r>
            <a:r>
              <a:rPr lang="en-US" u="sng" dirty="0"/>
              <a:t>A Lukan Book of Feasts and Holy Days</a:t>
            </a:r>
            <a:r>
              <a:rPr lang="en-US" dirty="0"/>
              <a:t> (p. 24-36) for complete documentation citing  Jim Cotter of Harlech, UK, Sr. Jeremy Hall, OSB of St. Benedict’s monastery, St. Joseph, Minnesota, and others including the Order of Saint Luke for their contributions.</a:t>
            </a:r>
          </a:p>
          <a:p>
            <a:pPr algn="ctr"/>
            <a:endParaRPr lang="en-US" dirty="0"/>
          </a:p>
          <a:p>
            <a:pPr algn="ctr"/>
            <a:r>
              <a:rPr lang="en-US" dirty="0"/>
              <a:t>Vogel, Dwight. </a:t>
            </a:r>
            <a:r>
              <a:rPr lang="en-US" u="sng" dirty="0"/>
              <a:t>A Lukan Book of Feasts and Holy Days</a:t>
            </a:r>
            <a:r>
              <a:rPr lang="en-US" dirty="0"/>
              <a:t> (</a:t>
            </a:r>
            <a:r>
              <a:rPr lang="en-US" sz="1400" dirty="0"/>
              <a:t>Kindle Edition)</a:t>
            </a:r>
            <a:r>
              <a:rPr lang="en-US" dirty="0"/>
              <a:t>. </a:t>
            </a:r>
          </a:p>
        </p:txBody>
      </p:sp>
    </p:spTree>
    <p:extLst>
      <p:ext uri="{BB962C8B-B14F-4D97-AF65-F5344CB8AC3E}">
        <p14:creationId xmlns:p14="http://schemas.microsoft.com/office/powerpoint/2010/main" val="3213051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3F837-6D5F-B595-3CE2-13034E9260D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02803FE-0B6B-63AA-235A-E8CCC089A96E}"/>
              </a:ext>
            </a:extLst>
          </p:cNvPr>
          <p:cNvSpPr txBox="1"/>
          <p:nvPr/>
        </p:nvSpPr>
        <p:spPr>
          <a:xfrm>
            <a:off x="1259378" y="335845"/>
            <a:ext cx="7103227" cy="3131627"/>
          </a:xfrm>
          <a:prstGeom prst="rect">
            <a:avLst/>
          </a:prstGeom>
          <a:noFill/>
        </p:spPr>
        <p:txBody>
          <a:bodyPr wrap="none" rtlCol="0">
            <a:spAutoFit/>
          </a:bodyPr>
          <a:lstStyle/>
          <a:p>
            <a:pPr algn="ctr"/>
            <a:r>
              <a:rPr lang="en-US" dirty="0"/>
              <a:t>OPENING </a:t>
            </a:r>
          </a:p>
          <a:p>
            <a:endParaRPr lang="en-US" dirty="0"/>
          </a:p>
          <a:p>
            <a:r>
              <a:rPr lang="en-US" cap="small" dirty="0"/>
              <a:t>Entrance of the Light </a:t>
            </a:r>
            <a:r>
              <a:rPr lang="en-US" dirty="0"/>
              <a:t>(1</a:t>
            </a:r>
            <a:r>
              <a:rPr lang="en-US" baseline="30000" dirty="0"/>
              <a:t>st</a:t>
            </a:r>
            <a:r>
              <a:rPr lang="en-US" dirty="0"/>
              <a:t> and 2</a:t>
            </a:r>
            <a:r>
              <a:rPr lang="en-US" baseline="30000" dirty="0"/>
              <a:t>nd</a:t>
            </a:r>
            <a:r>
              <a:rPr lang="en-US" dirty="0"/>
              <a:t>  Advent candles are lit)</a:t>
            </a:r>
          </a:p>
          <a:p>
            <a:endParaRPr lang="en-US" dirty="0"/>
          </a:p>
          <a:p>
            <a:pPr>
              <a:lnSpc>
                <a:spcPct val="125000"/>
              </a:lnSpc>
            </a:pPr>
            <a:r>
              <a:rPr lang="en-US" dirty="0"/>
              <a:t>Come, Jesus Christ, you are the light of the world; </a:t>
            </a:r>
          </a:p>
          <a:p>
            <a:pPr>
              <a:lnSpc>
                <a:spcPct val="125000"/>
              </a:lnSpc>
            </a:pPr>
            <a:r>
              <a:rPr lang="en-US" b="1" i="1" dirty="0"/>
              <a:t>the light no darkness can overcome. </a:t>
            </a:r>
          </a:p>
          <a:p>
            <a:pPr>
              <a:lnSpc>
                <a:spcPct val="125000"/>
              </a:lnSpc>
            </a:pPr>
            <a:r>
              <a:rPr lang="en-US" dirty="0"/>
              <a:t>Reveal your love and come in majesty of poverty, in power of humility. </a:t>
            </a:r>
          </a:p>
          <a:p>
            <a:pPr>
              <a:lnSpc>
                <a:spcPct val="125000"/>
              </a:lnSpc>
            </a:pPr>
            <a:r>
              <a:rPr lang="en-US" b="1" i="1" dirty="0"/>
              <a:t>Come, creation’s destiny that we may see your love revealed. </a:t>
            </a:r>
          </a:p>
          <a:p>
            <a:pPr algn="r">
              <a:lnSpc>
                <a:spcPct val="125000"/>
              </a:lnSpc>
              <a:spcBef>
                <a:spcPts val="600"/>
              </a:spcBef>
            </a:pPr>
            <a:r>
              <a:rPr lang="en-US" sz="1000" dirty="0"/>
              <a:t>Adapted from John 1:5 and </a:t>
            </a:r>
            <a:r>
              <a:rPr lang="en-US" sz="1000" dirty="0" err="1"/>
              <a:t>Puer</a:t>
            </a:r>
            <a:r>
              <a:rPr lang="en-US" sz="1000" dirty="0"/>
              <a:t> Nobis </a:t>
            </a:r>
            <a:r>
              <a:rPr lang="en-US" sz="1000" dirty="0" err="1"/>
              <a:t>Nascitur</a:t>
            </a:r>
            <a:r>
              <a:rPr lang="en-US" sz="1000" dirty="0"/>
              <a:t>, 15th c. </a:t>
            </a:r>
          </a:p>
          <a:p>
            <a:endParaRPr lang="en-US" dirty="0"/>
          </a:p>
        </p:txBody>
      </p:sp>
    </p:spTree>
    <p:extLst>
      <p:ext uri="{BB962C8B-B14F-4D97-AF65-F5344CB8AC3E}">
        <p14:creationId xmlns:p14="http://schemas.microsoft.com/office/powerpoint/2010/main" val="113845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22BCE1-B58E-BC9A-9FA9-D6E54144653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22EE9A6-CC46-86BC-BBF7-46C455A6B62F}"/>
              </a:ext>
            </a:extLst>
          </p:cNvPr>
          <p:cNvSpPr txBox="1"/>
          <p:nvPr/>
        </p:nvSpPr>
        <p:spPr>
          <a:xfrm>
            <a:off x="1259378" y="335845"/>
            <a:ext cx="8901796" cy="570540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rPr>
              <a:t>Sr. Heather         [Hymn: (UMH 250) (“Once in Royal David’s City”)]</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Homeless is the God of Jacob: without pillow, roof, or bed.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Humans live in house and palace, God the cosmos fills instead.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Can we build our Lord a home under steeple, cross, or dome? </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Come, O Lord, and live among us; fill our mouths with songs of joy.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Form us into righteous people, worship as our true employ.</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Call to mind your ancient vow; guide and lead us even now.</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[For the Lord has chosen Zion; with her people God will dwell.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Not encased in brick or mortar, but in plasma, bone, and cell.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Our Messiah, Christ, enfleshed, with the living world enmeshed. </a:t>
            </a:r>
          </a:p>
          <a:p>
            <a:pPr marL="0" marR="0" lvl="0" indent="0" algn="l" defTabSz="914400" rtl="0" eaLnBrk="1" fontAlgn="auto" latinLnBrk="0" hangingPunct="1">
              <a:lnSpc>
                <a:spcPct val="125000"/>
              </a:lnSpc>
              <a:spcBef>
                <a:spcPts val="12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The Anointed comes with mercy, comes to feed the hungry poor,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comes to share abundant living, comes to heal, forgive, restore. </a:t>
            </a: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Come Lord Jesus, David’s Son, bring your grace to everyone.] </a:t>
            </a:r>
          </a:p>
          <a:p>
            <a:pPr marR="0" lvl="0" indent="0" algn="r" defTabSz="914400" rtl="0" eaLnBrk="1" fontAlgn="auto" latinLnBrk="0" hangingPunct="1">
              <a:lnSpc>
                <a:spcPct val="125000"/>
              </a:lnSpc>
              <a:spcBef>
                <a:spcPts val="60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ptos" panose="02110004020202020204"/>
                <a:ea typeface="+mn-ea"/>
                <a:cs typeface="+mn-cs"/>
              </a:rPr>
              <a:t>Heather Josselyn-Cranson, OSL (2010), Based on Psalm 132</a:t>
            </a:r>
          </a:p>
          <a:p>
            <a:endParaRPr lang="en-US" dirty="0"/>
          </a:p>
        </p:txBody>
      </p:sp>
    </p:spTree>
    <p:extLst>
      <p:ext uri="{BB962C8B-B14F-4D97-AF65-F5344CB8AC3E}">
        <p14:creationId xmlns:p14="http://schemas.microsoft.com/office/powerpoint/2010/main" val="1943697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173CE-900A-EAFC-D55E-205A19B8E73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B1F7735-C022-3095-8CA1-F404952EFF7A}"/>
              </a:ext>
            </a:extLst>
          </p:cNvPr>
          <p:cNvSpPr txBox="1"/>
          <p:nvPr/>
        </p:nvSpPr>
        <p:spPr>
          <a:xfrm>
            <a:off x="1316736" y="394692"/>
            <a:ext cx="9227439" cy="5609677"/>
          </a:xfrm>
          <a:prstGeom prst="rect">
            <a:avLst/>
          </a:prstGeom>
          <a:noFill/>
        </p:spPr>
        <p:txBody>
          <a:bodyPr wrap="square" rtlCol="0">
            <a:spAutoFit/>
          </a:bodyPr>
          <a:lstStyle/>
          <a:p>
            <a:pPr>
              <a:lnSpc>
                <a:spcPct val="125000"/>
              </a:lnSpc>
            </a:pPr>
            <a:r>
              <a:rPr lang="en-US" cap="small" dirty="0"/>
              <a:t>Prayer of Awareness and Assurance </a:t>
            </a:r>
          </a:p>
          <a:p>
            <a:pPr>
              <a:lnSpc>
                <a:spcPct val="125000"/>
              </a:lnSpc>
            </a:pPr>
            <a:r>
              <a:rPr lang="en-US" dirty="0"/>
              <a:t>Holy Wisdom, drive away from us the darkness of ignorance.  </a:t>
            </a:r>
          </a:p>
          <a:p>
            <a:pPr>
              <a:lnSpc>
                <a:spcPct val="125000"/>
              </a:lnSpc>
            </a:pPr>
            <a:r>
              <a:rPr lang="en-US" dirty="0"/>
              <a:t>Eternal Light, illuminate us.  Infinite Compassion,  have mercy on us and forgive us. </a:t>
            </a:r>
          </a:p>
          <a:p>
            <a:pPr>
              <a:lnSpc>
                <a:spcPct val="125000"/>
              </a:lnSpc>
            </a:pPr>
            <a:r>
              <a:rPr lang="en-US" dirty="0"/>
              <a:t>Grant us humility, fortitude, and patience that we may walk faithfully in your path. </a:t>
            </a:r>
          </a:p>
          <a:p>
            <a:pPr>
              <a:lnSpc>
                <a:spcPct val="125000"/>
              </a:lnSpc>
            </a:pPr>
            <a:r>
              <a:rPr lang="en-US" dirty="0"/>
              <a:t>With the aid of your abiding grace and forgiving love, may we not hinder your coming. </a:t>
            </a:r>
            <a:r>
              <a:rPr lang="en-US" b="1" i="1" dirty="0"/>
              <a:t>Amen.</a:t>
            </a:r>
          </a:p>
          <a:p>
            <a:pPr algn="r">
              <a:lnSpc>
                <a:spcPct val="125000"/>
              </a:lnSpc>
            </a:pPr>
            <a:r>
              <a:rPr lang="en-US" sz="1000" dirty="0"/>
              <a:t>Gelasian Sacramentary, c. 4th c., alt. </a:t>
            </a:r>
          </a:p>
          <a:p>
            <a:pPr>
              <a:lnSpc>
                <a:spcPct val="125000"/>
              </a:lnSpc>
              <a:spcBef>
                <a:spcPts val="600"/>
              </a:spcBef>
              <a:spcAft>
                <a:spcPts val="600"/>
              </a:spcAft>
            </a:pPr>
            <a:r>
              <a:rPr lang="en-US" dirty="0"/>
              <a:t>- Silence – </a:t>
            </a:r>
          </a:p>
          <a:p>
            <a:pPr>
              <a:lnSpc>
                <a:spcPct val="125000"/>
              </a:lnSpc>
            </a:pPr>
            <a:r>
              <a:rPr lang="en-US" dirty="0"/>
              <a:t>In the name of Jesus Christ, </a:t>
            </a:r>
          </a:p>
          <a:p>
            <a:pPr>
              <a:lnSpc>
                <a:spcPct val="125000"/>
              </a:lnSpc>
            </a:pPr>
            <a:r>
              <a:rPr lang="en-US" dirty="0"/>
              <a:t>for whose coming we prepare anew, </a:t>
            </a:r>
          </a:p>
          <a:p>
            <a:pPr>
              <a:lnSpc>
                <a:spcPct val="125000"/>
              </a:lnSpc>
            </a:pPr>
            <a:r>
              <a:rPr lang="en-US" dirty="0"/>
              <a:t>we are forgiven people. </a:t>
            </a:r>
          </a:p>
          <a:p>
            <a:pPr>
              <a:lnSpc>
                <a:spcPct val="125000"/>
              </a:lnSpc>
            </a:pPr>
            <a:r>
              <a:rPr lang="en-US" b="1" i="1" dirty="0"/>
              <a:t>Thanks be to God! </a:t>
            </a:r>
          </a:p>
          <a:p>
            <a:pPr>
              <a:lnSpc>
                <a:spcPct val="125000"/>
              </a:lnSpc>
            </a:pPr>
            <a:endParaRPr lang="en-US" b="1" i="1" dirty="0"/>
          </a:p>
          <a:p>
            <a:pPr algn="ctr">
              <a:lnSpc>
                <a:spcPct val="125000"/>
              </a:lnSpc>
            </a:pPr>
            <a:r>
              <a:rPr lang="en-US" dirty="0"/>
              <a:t>PSALTER </a:t>
            </a:r>
          </a:p>
          <a:p>
            <a:pPr>
              <a:lnSpc>
                <a:spcPct val="125000"/>
              </a:lnSpc>
            </a:pPr>
            <a:r>
              <a:rPr lang="en-US" dirty="0"/>
              <a:t>Psalm 130</a:t>
            </a:r>
          </a:p>
          <a:p>
            <a:pPr>
              <a:lnSpc>
                <a:spcPct val="125000"/>
              </a:lnSpc>
            </a:pPr>
            <a:r>
              <a:rPr lang="en-US" dirty="0"/>
              <a:t>I wait for you, O God; my soul waits for you;*</a:t>
            </a:r>
          </a:p>
          <a:p>
            <a:pPr>
              <a:lnSpc>
                <a:spcPct val="125000"/>
              </a:lnSpc>
            </a:pPr>
            <a:r>
              <a:rPr lang="en-US" dirty="0"/>
              <a:t>in your word is my hope. </a:t>
            </a:r>
          </a:p>
        </p:txBody>
      </p:sp>
    </p:spTree>
    <p:extLst>
      <p:ext uri="{BB962C8B-B14F-4D97-AF65-F5344CB8AC3E}">
        <p14:creationId xmlns:p14="http://schemas.microsoft.com/office/powerpoint/2010/main" val="277442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9ABDF-4F03-13DF-9A80-0164A4EE323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ADB1E76-8AFD-C213-D37C-A512765F7E31}"/>
              </a:ext>
            </a:extLst>
          </p:cNvPr>
          <p:cNvSpPr txBox="1"/>
          <p:nvPr/>
        </p:nvSpPr>
        <p:spPr>
          <a:xfrm>
            <a:off x="1316736" y="394692"/>
            <a:ext cx="9240928" cy="5725093"/>
          </a:xfrm>
          <a:prstGeom prst="rect">
            <a:avLst/>
          </a:prstGeom>
          <a:noFill/>
        </p:spPr>
        <p:txBody>
          <a:bodyPr wrap="none" rtlCol="0">
            <a:spAutoFit/>
          </a:bodyPr>
          <a:lstStyle/>
          <a:p>
            <a:pPr>
              <a:lnSpc>
                <a:spcPct val="125000"/>
              </a:lnSpc>
            </a:pPr>
            <a:r>
              <a:rPr lang="en-US" dirty="0"/>
              <a:t>Psalm 130</a:t>
            </a:r>
          </a:p>
          <a:p>
            <a:pPr marL="274320">
              <a:lnSpc>
                <a:spcPct val="125000"/>
              </a:lnSpc>
              <a:spcBef>
                <a:spcPts val="600"/>
              </a:spcBef>
            </a:pPr>
            <a:r>
              <a:rPr lang="en-US" baseline="30000" dirty="0"/>
              <a:t>1</a:t>
            </a:r>
            <a:r>
              <a:rPr lang="en-US" dirty="0"/>
              <a:t>​Out of the depths I cry to you,  A-DO-NAI!*   </a:t>
            </a:r>
            <a:r>
              <a:rPr lang="en-US" baseline="30000" dirty="0"/>
              <a:t>2</a:t>
            </a:r>
            <a:r>
              <a:rPr lang="en-US" dirty="0"/>
              <a:t>​God, hear my voice! </a:t>
            </a:r>
          </a:p>
          <a:p>
            <a:pPr marL="274320">
              <a:lnSpc>
                <a:spcPct val="125000"/>
              </a:lnSpc>
              <a:spcBef>
                <a:spcPts val="600"/>
              </a:spcBef>
            </a:pPr>
            <a:r>
              <a:rPr lang="en-US" dirty="0"/>
              <a:t>Let your ears be at-</a:t>
            </a:r>
            <a:r>
              <a:rPr lang="en-US" dirty="0" err="1"/>
              <a:t>tentive</a:t>
            </a:r>
            <a:r>
              <a:rPr lang="en-US" dirty="0"/>
              <a:t>*   to my voice, my cries for mercy! </a:t>
            </a:r>
          </a:p>
          <a:p>
            <a:pPr marL="274320">
              <a:lnSpc>
                <a:spcPct val="125000"/>
              </a:lnSpc>
              <a:spcBef>
                <a:spcPts val="600"/>
              </a:spcBef>
            </a:pPr>
            <a:r>
              <a:rPr lang="en-US" baseline="30000" dirty="0"/>
              <a:t>3</a:t>
            </a:r>
            <a:r>
              <a:rPr lang="en-US" dirty="0"/>
              <a:t>​If you kept track of our sins,  A-DO-NAI,*   who could stand be-fore you? </a:t>
            </a:r>
          </a:p>
          <a:p>
            <a:pPr marL="274320">
              <a:lnSpc>
                <a:spcPct val="125000"/>
              </a:lnSpc>
              <a:spcBef>
                <a:spcPts val="600"/>
              </a:spcBef>
            </a:pPr>
            <a:r>
              <a:rPr lang="en-US" baseline="30000" dirty="0"/>
              <a:t>4</a:t>
            </a:r>
            <a:r>
              <a:rPr lang="en-US" dirty="0"/>
              <a:t>​But with you is for-</a:t>
            </a:r>
            <a:r>
              <a:rPr lang="en-US" dirty="0" err="1"/>
              <a:t>giveness</a:t>
            </a:r>
            <a:r>
              <a:rPr lang="en-US" dirty="0"/>
              <a:t>,*   and for this we re-</a:t>
            </a:r>
            <a:r>
              <a:rPr lang="en-US" dirty="0" err="1"/>
              <a:t>vere</a:t>
            </a:r>
            <a:r>
              <a:rPr lang="en-US" dirty="0"/>
              <a:t> you. </a:t>
            </a:r>
          </a:p>
          <a:p>
            <a:pPr marL="274320">
              <a:lnSpc>
                <a:spcPct val="125000"/>
              </a:lnSpc>
              <a:spcBef>
                <a:spcPts val="600"/>
              </a:spcBef>
            </a:pPr>
            <a:r>
              <a:rPr lang="en-US" baseline="30000" dirty="0"/>
              <a:t>5</a:t>
            </a:r>
            <a:r>
              <a:rPr lang="en-US" dirty="0"/>
              <a:t>​So I wait for you, ADONAI, my soul waits,*  and in your word I place my trust. </a:t>
            </a:r>
          </a:p>
          <a:p>
            <a:pPr marL="274320">
              <a:lnSpc>
                <a:spcPct val="125000"/>
              </a:lnSpc>
              <a:spcBef>
                <a:spcPts val="600"/>
              </a:spcBef>
            </a:pPr>
            <a:r>
              <a:rPr lang="en-US" baseline="30000" dirty="0"/>
              <a:t>6</a:t>
            </a:r>
            <a:r>
              <a:rPr lang="en-US" dirty="0"/>
              <a:t>​My soul longs for you, ADONAI, more than sentinels long for the dawn,* </a:t>
            </a:r>
          </a:p>
          <a:p>
            <a:pPr marL="274320">
              <a:lnSpc>
                <a:spcPct val="125000"/>
              </a:lnSpc>
              <a:spcBef>
                <a:spcPts val="600"/>
              </a:spcBef>
            </a:pPr>
            <a:r>
              <a:rPr lang="en-US" dirty="0"/>
              <a:t>more than sentinels long for the dawn. </a:t>
            </a:r>
          </a:p>
          <a:p>
            <a:pPr marL="274320">
              <a:lnSpc>
                <a:spcPct val="125000"/>
              </a:lnSpc>
              <a:spcBef>
                <a:spcPts val="600"/>
              </a:spcBef>
            </a:pPr>
            <a:r>
              <a:rPr lang="en-US" baseline="30000" dirty="0"/>
              <a:t>7</a:t>
            </a:r>
            <a:r>
              <a:rPr lang="en-US" dirty="0"/>
              <a:t>​Israel, put your hope in  A-DO-NAI,*   for with ADONAI is a-bun-</a:t>
            </a:r>
            <a:r>
              <a:rPr lang="en-US" dirty="0" err="1"/>
              <a:t>dant</a:t>
            </a:r>
            <a:r>
              <a:rPr lang="en-US" dirty="0"/>
              <a:t> love, </a:t>
            </a:r>
          </a:p>
          <a:p>
            <a:pPr marL="274320">
              <a:lnSpc>
                <a:spcPct val="125000"/>
              </a:lnSpc>
              <a:spcBef>
                <a:spcPts val="600"/>
              </a:spcBef>
            </a:pPr>
            <a:r>
              <a:rPr lang="en-US" dirty="0"/>
              <a:t>[With ADONAI is] the fullness of de-liverance.*   </a:t>
            </a:r>
            <a:r>
              <a:rPr lang="en-US" baseline="30000" dirty="0"/>
              <a:t>8</a:t>
            </a:r>
            <a:r>
              <a:rPr lang="en-US" dirty="0"/>
              <a:t>​God will deliver Israel from all its failings.</a:t>
            </a:r>
          </a:p>
          <a:p>
            <a:pPr marL="274320">
              <a:lnSpc>
                <a:spcPct val="125000"/>
              </a:lnSpc>
              <a:spcBef>
                <a:spcPts val="1200"/>
              </a:spcBef>
            </a:pPr>
            <a:r>
              <a:rPr lang="en-US" b="1" i="1" dirty="0"/>
              <a:t>Glory to you, O Trinity, most holy and blessed;* </a:t>
            </a:r>
          </a:p>
          <a:p>
            <a:pPr marL="274320">
              <a:lnSpc>
                <a:spcPct val="125000"/>
              </a:lnSpc>
            </a:pPr>
            <a:r>
              <a:rPr lang="en-US" b="1" i="1" dirty="0"/>
              <a:t>One God, now and for-ever. A-men. </a:t>
            </a:r>
          </a:p>
          <a:p>
            <a:pPr>
              <a:lnSpc>
                <a:spcPct val="125000"/>
              </a:lnSpc>
              <a:spcBef>
                <a:spcPts val="1200"/>
              </a:spcBef>
            </a:pPr>
            <a:r>
              <a:rPr lang="en-US" dirty="0"/>
              <a:t>- Silence – </a:t>
            </a:r>
          </a:p>
        </p:txBody>
      </p:sp>
    </p:spTree>
    <p:extLst>
      <p:ext uri="{BB962C8B-B14F-4D97-AF65-F5344CB8AC3E}">
        <p14:creationId xmlns:p14="http://schemas.microsoft.com/office/powerpoint/2010/main" val="30538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9CC36-523E-C3C6-70BB-17A8812552C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FC16D57-0FC1-53F0-8751-6040E3C93E13}"/>
              </a:ext>
            </a:extLst>
          </p:cNvPr>
          <p:cNvSpPr txBox="1"/>
          <p:nvPr/>
        </p:nvSpPr>
        <p:spPr>
          <a:xfrm>
            <a:off x="1406859" y="277913"/>
            <a:ext cx="9550563" cy="6302174"/>
          </a:xfrm>
          <a:prstGeom prst="rect">
            <a:avLst/>
          </a:prstGeom>
          <a:noFill/>
        </p:spPr>
        <p:txBody>
          <a:bodyPr wrap="none" rtlCol="0">
            <a:spAutoFit/>
          </a:bodyPr>
          <a:lstStyle/>
          <a:p>
            <a:pPr algn="ctr">
              <a:lnSpc>
                <a:spcPct val="125000"/>
              </a:lnSpc>
            </a:pPr>
            <a:r>
              <a:rPr lang="en-US" dirty="0"/>
              <a:t>WORD and PRAYER </a:t>
            </a:r>
          </a:p>
          <a:p>
            <a:pPr>
              <a:lnSpc>
                <a:spcPct val="125000"/>
              </a:lnSpc>
            </a:pPr>
            <a:r>
              <a:rPr lang="en-US" cap="small" dirty="0"/>
              <a:t>Scripture: </a:t>
            </a:r>
          </a:p>
          <a:p>
            <a:pPr>
              <a:lnSpc>
                <a:spcPct val="125000"/>
              </a:lnSpc>
            </a:pPr>
            <a:r>
              <a:rPr lang="en-US" baseline="30000" dirty="0"/>
              <a:t>17 </a:t>
            </a:r>
            <a:r>
              <a:rPr lang="en-US" dirty="0"/>
              <a:t>One day while he was teaching, Pharisees and teachers of the law who had come from every </a:t>
            </a:r>
          </a:p>
          <a:p>
            <a:pPr>
              <a:lnSpc>
                <a:spcPct val="125000"/>
              </a:lnSpc>
            </a:pPr>
            <a:r>
              <a:rPr lang="en-US" dirty="0"/>
              <a:t>village of Galilee and Judea and from Jerusalem were sitting nearby, and the power of the Lord </a:t>
            </a:r>
          </a:p>
          <a:p>
            <a:pPr>
              <a:lnSpc>
                <a:spcPct val="125000"/>
              </a:lnSpc>
            </a:pPr>
            <a:r>
              <a:rPr lang="en-US" dirty="0"/>
              <a:t>was with him to heal. </a:t>
            </a:r>
            <a:r>
              <a:rPr lang="en-US" baseline="30000" dirty="0"/>
              <a:t>18 </a:t>
            </a:r>
            <a:r>
              <a:rPr lang="en-US" dirty="0"/>
              <a:t>Just then some men came carrying a paralyzed man on a stretcher. </a:t>
            </a:r>
          </a:p>
          <a:p>
            <a:pPr>
              <a:lnSpc>
                <a:spcPct val="125000"/>
              </a:lnSpc>
            </a:pPr>
            <a:r>
              <a:rPr lang="en-US" dirty="0"/>
              <a:t>They were trying to bring him in and lay him before Jesus, </a:t>
            </a:r>
            <a:r>
              <a:rPr lang="en-US" baseline="30000" dirty="0"/>
              <a:t>19 </a:t>
            </a:r>
            <a:r>
              <a:rPr lang="en-US" dirty="0"/>
              <a:t>but, finding no way to bring him </a:t>
            </a:r>
          </a:p>
          <a:p>
            <a:pPr>
              <a:lnSpc>
                <a:spcPct val="125000"/>
              </a:lnSpc>
            </a:pPr>
            <a:r>
              <a:rPr lang="en-US" dirty="0"/>
              <a:t>in because of the crowd, they went up on the roof and let him down on the stretcher through </a:t>
            </a:r>
          </a:p>
          <a:p>
            <a:pPr>
              <a:lnSpc>
                <a:spcPct val="125000"/>
              </a:lnSpc>
            </a:pPr>
            <a:r>
              <a:rPr lang="en-US" dirty="0"/>
              <a:t>the tiles into the middle of the crowd in front of Jesus. </a:t>
            </a:r>
            <a:r>
              <a:rPr lang="en-US" baseline="30000" dirty="0"/>
              <a:t>20 </a:t>
            </a:r>
            <a:r>
              <a:rPr lang="en-US" dirty="0"/>
              <a:t>When he saw their faith, he said, </a:t>
            </a:r>
          </a:p>
          <a:p>
            <a:pPr>
              <a:lnSpc>
                <a:spcPct val="125000"/>
              </a:lnSpc>
            </a:pPr>
            <a:r>
              <a:rPr lang="en-US" dirty="0"/>
              <a:t>“Friend, your sins are forgiven you.” </a:t>
            </a:r>
            <a:r>
              <a:rPr lang="en-US" baseline="30000" dirty="0"/>
              <a:t>21 </a:t>
            </a:r>
            <a:r>
              <a:rPr lang="en-US" dirty="0"/>
              <a:t>Then the scribes and the Pharisees began to question, </a:t>
            </a:r>
          </a:p>
          <a:p>
            <a:pPr>
              <a:lnSpc>
                <a:spcPct val="125000"/>
              </a:lnSpc>
            </a:pPr>
            <a:r>
              <a:rPr lang="en-US" dirty="0"/>
              <a:t>“Who is this who is speaking blasphemies? Who can forgive sins but God alone?”   </a:t>
            </a:r>
            <a:r>
              <a:rPr lang="en-US" baseline="30000" dirty="0"/>
              <a:t>22 </a:t>
            </a:r>
            <a:r>
              <a:rPr lang="en-US" dirty="0"/>
              <a:t>When </a:t>
            </a:r>
          </a:p>
          <a:p>
            <a:pPr>
              <a:lnSpc>
                <a:spcPct val="125000"/>
              </a:lnSpc>
            </a:pPr>
            <a:r>
              <a:rPr lang="en-US" dirty="0"/>
              <a:t>Jesus perceived their questionings, he answered them, “Why do you raise such questions </a:t>
            </a:r>
          </a:p>
          <a:p>
            <a:pPr>
              <a:lnSpc>
                <a:spcPct val="125000"/>
              </a:lnSpc>
            </a:pPr>
            <a:r>
              <a:rPr lang="en-US" dirty="0"/>
              <a:t>in your hearts? </a:t>
            </a:r>
            <a:r>
              <a:rPr lang="en-US" baseline="30000" dirty="0"/>
              <a:t>23 </a:t>
            </a:r>
            <a:r>
              <a:rPr lang="en-US" dirty="0"/>
              <a:t>Which is easier: to say, ‘Your sins are forgiven you,’ or to say, ‘Stand up and </a:t>
            </a:r>
          </a:p>
          <a:p>
            <a:pPr>
              <a:lnSpc>
                <a:spcPct val="125000"/>
              </a:lnSpc>
            </a:pPr>
            <a:r>
              <a:rPr lang="en-US" dirty="0"/>
              <a:t>walk’? </a:t>
            </a:r>
            <a:r>
              <a:rPr lang="en-US" baseline="30000" dirty="0"/>
              <a:t>24 </a:t>
            </a:r>
            <a:r>
              <a:rPr lang="en-US" dirty="0"/>
              <a:t>But so that you may know that the Son of Man has authority on earth to forgive sins”</a:t>
            </a:r>
          </a:p>
          <a:p>
            <a:pPr>
              <a:lnSpc>
                <a:spcPct val="125000"/>
              </a:lnSpc>
            </a:pPr>
            <a:r>
              <a:rPr lang="en-US" dirty="0"/>
              <a:t>—he said to the one who was paralyzed—“I say to you, stand up and take your stretcher and go </a:t>
            </a:r>
          </a:p>
          <a:p>
            <a:pPr>
              <a:lnSpc>
                <a:spcPct val="125000"/>
              </a:lnSpc>
            </a:pPr>
            <a:r>
              <a:rPr lang="en-US" dirty="0"/>
              <a:t>to your home.” </a:t>
            </a:r>
            <a:r>
              <a:rPr lang="en-US" baseline="30000" dirty="0"/>
              <a:t>25 </a:t>
            </a:r>
            <a:r>
              <a:rPr lang="en-US" dirty="0"/>
              <a:t>Immediately he stood up before them, took what he had been lying on, </a:t>
            </a:r>
          </a:p>
          <a:p>
            <a:pPr>
              <a:lnSpc>
                <a:spcPct val="125000"/>
              </a:lnSpc>
            </a:pPr>
            <a:r>
              <a:rPr lang="en-US" dirty="0"/>
              <a:t>and went to his home, glorifying God. </a:t>
            </a:r>
            <a:r>
              <a:rPr lang="en-US" baseline="30000" dirty="0"/>
              <a:t>26 </a:t>
            </a:r>
            <a:r>
              <a:rPr lang="en-US" dirty="0"/>
              <a:t>Amazement seized all of them, and they glorified God </a:t>
            </a:r>
          </a:p>
          <a:p>
            <a:pPr>
              <a:lnSpc>
                <a:spcPct val="125000"/>
              </a:lnSpc>
            </a:pPr>
            <a:r>
              <a:rPr lang="en-US" dirty="0"/>
              <a:t>and were filled with fear, saying, “We have seen incredible things today.”</a:t>
            </a:r>
            <a:endParaRPr lang="en-US" cap="small" dirty="0"/>
          </a:p>
          <a:p>
            <a:pPr algn="r">
              <a:lnSpc>
                <a:spcPct val="125000"/>
              </a:lnSpc>
            </a:pPr>
            <a:r>
              <a:rPr lang="en-US" sz="1200" dirty="0"/>
              <a:t>Luke 5:17-26 NRSVUE</a:t>
            </a:r>
          </a:p>
        </p:txBody>
      </p:sp>
      <p:sp>
        <p:nvSpPr>
          <p:cNvPr id="6" name="TextBox 5">
            <a:extLst>
              <a:ext uri="{FF2B5EF4-FFF2-40B4-BE49-F238E27FC236}">
                <a16:creationId xmlns:a16="http://schemas.microsoft.com/office/drawing/2014/main" id="{99EC87DF-A0B1-4413-D7D8-4650A32DD532}"/>
              </a:ext>
            </a:extLst>
          </p:cNvPr>
          <p:cNvSpPr txBox="1"/>
          <p:nvPr/>
        </p:nvSpPr>
        <p:spPr>
          <a:xfrm>
            <a:off x="0" y="642342"/>
            <a:ext cx="1399101"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0B76A0"/>
                </a:solidFill>
                <a:effectLst/>
                <a:uLnTx/>
                <a:uFillTx/>
                <a:latin typeface="Aptos" panose="02110004020202020204"/>
                <a:ea typeface="+mn-ea"/>
                <a:cs typeface="+mn-cs"/>
              </a:rPr>
              <a:t>Br. Matthias</a:t>
            </a:r>
          </a:p>
        </p:txBody>
      </p:sp>
    </p:spTree>
    <p:extLst>
      <p:ext uri="{BB962C8B-B14F-4D97-AF65-F5344CB8AC3E}">
        <p14:creationId xmlns:p14="http://schemas.microsoft.com/office/powerpoint/2010/main" val="111818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96C39-5D07-9764-46C9-DF4F2DBADD1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DA1FD20-EE28-3E50-1853-4944F6512835}"/>
              </a:ext>
            </a:extLst>
          </p:cNvPr>
          <p:cNvSpPr txBox="1"/>
          <p:nvPr/>
        </p:nvSpPr>
        <p:spPr>
          <a:xfrm>
            <a:off x="1316736" y="394692"/>
            <a:ext cx="9332170" cy="5840510"/>
          </a:xfrm>
          <a:prstGeom prst="rect">
            <a:avLst/>
          </a:prstGeom>
          <a:noFill/>
        </p:spPr>
        <p:txBody>
          <a:bodyPr wrap="none" rtlCol="0">
            <a:spAutoFit/>
          </a:bodyPr>
          <a:lstStyle/>
          <a:p>
            <a:pPr>
              <a:lnSpc>
                <a:spcPct val="125000"/>
              </a:lnSpc>
            </a:pPr>
            <a:r>
              <a:rPr lang="en-US" cap="small" dirty="0"/>
              <a:t>The First O Antiphon​</a:t>
            </a:r>
          </a:p>
          <a:p>
            <a:pPr marL="274320">
              <a:lnSpc>
                <a:spcPct val="125000"/>
              </a:lnSpc>
            </a:pPr>
            <a:r>
              <a:rPr lang="en-US" dirty="0">
                <a:solidFill>
                  <a:srgbClr val="7030A0"/>
                </a:solidFill>
              </a:rPr>
              <a:t>O come, O come, thou </a:t>
            </a:r>
            <a:r>
              <a:rPr lang="en-US" dirty="0" err="1">
                <a:solidFill>
                  <a:srgbClr val="7030A0"/>
                </a:solidFill>
              </a:rPr>
              <a:t>wi-sdom</a:t>
            </a:r>
            <a:r>
              <a:rPr lang="en-US" dirty="0">
                <a:solidFill>
                  <a:srgbClr val="7030A0"/>
                </a:solidFill>
              </a:rPr>
              <a:t> strange, from deep within God’s wo-mb to range; </a:t>
            </a:r>
          </a:p>
          <a:p>
            <a:pPr marL="274320">
              <a:lnSpc>
                <a:spcPct val="125000"/>
              </a:lnSpc>
            </a:pPr>
            <a:r>
              <a:rPr lang="en-US" dirty="0">
                <a:solidFill>
                  <a:srgbClr val="7030A0"/>
                </a:solidFill>
              </a:rPr>
              <a:t>the earth at midnight’s ho-</a:t>
            </a:r>
            <a:r>
              <a:rPr lang="en-US" dirty="0" err="1">
                <a:solidFill>
                  <a:srgbClr val="7030A0"/>
                </a:solidFill>
              </a:rPr>
              <a:t>ur</a:t>
            </a:r>
            <a:r>
              <a:rPr lang="en-US" dirty="0">
                <a:solidFill>
                  <a:srgbClr val="7030A0"/>
                </a:solidFill>
              </a:rPr>
              <a:t> of fears, to make us wise bey-</a:t>
            </a:r>
            <a:r>
              <a:rPr lang="en-US" dirty="0" err="1">
                <a:solidFill>
                  <a:srgbClr val="7030A0"/>
                </a:solidFill>
              </a:rPr>
              <a:t>ond</a:t>
            </a:r>
            <a:r>
              <a:rPr lang="en-US" dirty="0">
                <a:solidFill>
                  <a:srgbClr val="7030A0"/>
                </a:solidFill>
              </a:rPr>
              <a:t> our years. </a:t>
            </a:r>
          </a:p>
          <a:p>
            <a:pPr marL="274320">
              <a:lnSpc>
                <a:spcPct val="125000"/>
              </a:lnSpc>
            </a:pPr>
            <a:r>
              <a:rPr lang="en-US" dirty="0">
                <a:solidFill>
                  <a:srgbClr val="7030A0"/>
                </a:solidFill>
              </a:rPr>
              <a:t>Rejoice! Rejoice! Our G-od shall leap, with light that rouses u-s from sleep. </a:t>
            </a:r>
          </a:p>
          <a:p>
            <a:pPr>
              <a:lnSpc>
                <a:spcPct val="125000"/>
              </a:lnSpc>
              <a:spcBef>
                <a:spcPts val="600"/>
              </a:spcBef>
              <a:spcAft>
                <a:spcPts val="600"/>
              </a:spcAft>
            </a:pPr>
            <a:r>
              <a:rPr lang="en-US" dirty="0"/>
              <a:t>Hear what the Spirit is saying:</a:t>
            </a:r>
          </a:p>
          <a:p>
            <a:pPr marL="274320">
              <a:lnSpc>
                <a:spcPct val="125000"/>
              </a:lnSpc>
            </a:pPr>
            <a:r>
              <a:rPr lang="en-US" dirty="0"/>
              <a:t>Wisdom has sent out her servants to call out from the heights:</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“Come, taste my bread and drink the wine I have prepared for you.” </a:t>
            </a:r>
          </a:p>
          <a:p>
            <a:pPr marL="0" marR="0" lvl="0" indent="0" algn="l" defTabSz="914400" rtl="0" eaLnBrk="1" fontAlgn="auto" latinLnBrk="0" hangingPunct="1">
              <a:lnSpc>
                <a:spcPct val="125000"/>
              </a:lnSpc>
              <a:spcBef>
                <a:spcPts val="600"/>
              </a:spcBef>
              <a:spcAft>
                <a:spcPts val="0"/>
              </a:spcAft>
              <a:buClrTx/>
              <a:buSzTx/>
              <a:buFontTx/>
              <a:buNone/>
              <a:tabLst/>
              <a:defRPr/>
            </a:pPr>
            <a:r>
              <a:rPr kumimoji="0" lang="en-US" b="0" i="0" u="none" strike="noStrike" kern="1200" cap="small" spc="0" normalizeH="0" noProof="0" dirty="0">
                <a:ln>
                  <a:noFill/>
                </a:ln>
                <a:solidFill>
                  <a:prstClr val="black"/>
                </a:solidFill>
                <a:effectLst/>
                <a:uLnTx/>
                <a:uFillTx/>
                <a:latin typeface="Aptos" panose="02110004020202020204"/>
                <a:ea typeface="+mn-ea"/>
                <a:cs typeface="+mn-cs"/>
              </a:rPr>
              <a:t>Antiphon Prayer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Word spoken in eternity by Mouth of the Most High,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O Wisdom of the mind and heart of God! O Gospel spoken from the Mouth of God,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Great Logos come to rest in Virgin womb! O Little Wisdom born to us!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Almighty clothed in tenderness!</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O Wisdom, let me eat of You and hunger more, and let me drink of You and ever thirst. </a:t>
            </a:r>
          </a:p>
          <a:p>
            <a:pPr marL="27432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Strong Tenderness and Sweetness that is Might, O Wisdom that is Love and love's Delight. </a:t>
            </a:r>
          </a:p>
          <a:p>
            <a:pPr marL="274320" marR="0" lvl="0" indent="0" algn="l" defTabSz="914400" rtl="0" eaLnBrk="1" fontAlgn="auto" latinLnBrk="0" hangingPunct="1">
              <a:lnSpc>
                <a:spcPct val="125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CE816498-3634-BA37-759F-AD4030C4E031}"/>
              </a:ext>
            </a:extLst>
          </p:cNvPr>
          <p:cNvSpPr txBox="1"/>
          <p:nvPr/>
        </p:nvSpPr>
        <p:spPr>
          <a:xfrm>
            <a:off x="0" y="1828800"/>
            <a:ext cx="1385316"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Jeanette </a:t>
            </a:r>
            <a:endParaRPr kumimoji="0" lang="en-US" sz="1800" b="0" i="0" u="none" strike="noStrike" kern="1200" cap="none" spc="0" normalizeH="0" baseline="0" noProof="0" dirty="0">
              <a:ln>
                <a:noFill/>
              </a:ln>
              <a:solidFill>
                <a:schemeClr val="accent4">
                  <a:lumMod val="75000"/>
                </a:schemeClr>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14AB01A0-8449-15C1-D6BB-BA2E43E6B3A3}"/>
              </a:ext>
            </a:extLst>
          </p:cNvPr>
          <p:cNvSpPr txBox="1"/>
          <p:nvPr/>
        </p:nvSpPr>
        <p:spPr>
          <a:xfrm>
            <a:off x="0" y="3946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61643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07992-3CE7-81B1-1E4E-6DE878CDFFD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82BCD2D-AFBC-8670-48EB-2C98718482AE}"/>
              </a:ext>
            </a:extLst>
          </p:cNvPr>
          <p:cNvSpPr txBox="1"/>
          <p:nvPr/>
        </p:nvSpPr>
        <p:spPr>
          <a:xfrm>
            <a:off x="1316736" y="394692"/>
            <a:ext cx="9105313" cy="6417141"/>
          </a:xfrm>
          <a:prstGeom prst="rect">
            <a:avLst/>
          </a:prstGeom>
          <a:noFill/>
        </p:spPr>
        <p:txBody>
          <a:bodyPr wrap="none" rtlCol="0">
            <a:spAutoFit/>
          </a:bodyPr>
          <a:lstStyle/>
          <a:p>
            <a:pPr marR="0" lvl="0" indent="0" algn="l" defTabSz="914400" rtl="0" eaLnBrk="1" fontAlgn="auto" latinLnBrk="0" hangingPunct="1">
              <a:lnSpc>
                <a:spcPct val="125000"/>
              </a:lnSpc>
              <a:spcBef>
                <a:spcPts val="0"/>
              </a:spcBef>
              <a:spcAft>
                <a:spcPts val="0"/>
              </a:spcAft>
              <a:buClrTx/>
              <a:buSzTx/>
              <a:buFontTx/>
              <a:buNone/>
              <a:tabLst/>
              <a:defRPr/>
            </a:pPr>
            <a:r>
              <a:rPr lang="en-US" cap="small" dirty="0"/>
              <a:t>The  Second O Antiphon</a:t>
            </a:r>
            <a:r>
              <a:rPr lang="en-US" dirty="0"/>
              <a:t>​ </a:t>
            </a:r>
            <a:endParaRPr lang="en-US" dirty="0">
              <a:solidFill>
                <a:srgbClr val="7030A0"/>
              </a:solidFill>
            </a:endParaRPr>
          </a:p>
          <a:p>
            <a:pPr marL="274320">
              <a:lnSpc>
                <a:spcPct val="125000"/>
              </a:lnSpc>
            </a:pPr>
            <a:r>
              <a:rPr lang="en-US" dirty="0">
                <a:solidFill>
                  <a:srgbClr val="7030A0"/>
                </a:solidFill>
              </a:rPr>
              <a:t>O come, O come, A—</a:t>
            </a:r>
            <a:r>
              <a:rPr lang="en-US" dirty="0" err="1">
                <a:solidFill>
                  <a:srgbClr val="7030A0"/>
                </a:solidFill>
              </a:rPr>
              <a:t>donai</a:t>
            </a:r>
            <a:r>
              <a:rPr lang="en-US" dirty="0">
                <a:solidFill>
                  <a:srgbClr val="7030A0"/>
                </a:solidFill>
              </a:rPr>
              <a:t>, in burning bush, on Si-</a:t>
            </a:r>
            <a:r>
              <a:rPr lang="en-US" dirty="0" err="1">
                <a:solidFill>
                  <a:srgbClr val="7030A0"/>
                </a:solidFill>
              </a:rPr>
              <a:t>nai</a:t>
            </a:r>
            <a:r>
              <a:rPr lang="en-US" dirty="0">
                <a:solidFill>
                  <a:srgbClr val="7030A0"/>
                </a:solidFill>
              </a:rPr>
              <a:t>, </a:t>
            </a:r>
          </a:p>
          <a:p>
            <a:pPr marL="274320">
              <a:lnSpc>
                <a:spcPct val="125000"/>
              </a:lnSpc>
            </a:pPr>
            <a:r>
              <a:rPr lang="en-US" dirty="0">
                <a:solidFill>
                  <a:srgbClr val="7030A0"/>
                </a:solidFill>
              </a:rPr>
              <a:t>the flame that holds us </a:t>
            </a:r>
            <a:r>
              <a:rPr lang="en-US" dirty="0" err="1">
                <a:solidFill>
                  <a:srgbClr val="7030A0"/>
                </a:solidFill>
              </a:rPr>
              <a:t>st</a:t>
            </a:r>
            <a:r>
              <a:rPr lang="en-US" dirty="0">
                <a:solidFill>
                  <a:srgbClr val="7030A0"/>
                </a:solidFill>
              </a:rPr>
              <a:t>-ill in awe, to etch in flesh the li-</a:t>
            </a:r>
            <a:r>
              <a:rPr lang="en-US" dirty="0" err="1">
                <a:solidFill>
                  <a:srgbClr val="7030A0"/>
                </a:solidFill>
              </a:rPr>
              <a:t>ving</a:t>
            </a:r>
            <a:r>
              <a:rPr lang="en-US" dirty="0">
                <a:solidFill>
                  <a:srgbClr val="7030A0"/>
                </a:solidFill>
              </a:rPr>
              <a:t> law. </a:t>
            </a:r>
          </a:p>
          <a:p>
            <a:pPr marL="274320">
              <a:lnSpc>
                <a:spcPct val="125000"/>
              </a:lnSpc>
            </a:pPr>
            <a:r>
              <a:rPr lang="en-US" dirty="0">
                <a:solidFill>
                  <a:srgbClr val="7030A0"/>
                </a:solidFill>
              </a:rPr>
              <a:t>Rejoice! Rejoice! The ma-</a:t>
            </a:r>
            <a:r>
              <a:rPr lang="en-US" dirty="0" err="1">
                <a:solidFill>
                  <a:srgbClr val="7030A0"/>
                </a:solidFill>
              </a:rPr>
              <a:t>rks</a:t>
            </a:r>
            <a:r>
              <a:rPr lang="en-US" dirty="0">
                <a:solidFill>
                  <a:srgbClr val="7030A0"/>
                </a:solidFill>
              </a:rPr>
              <a:t> of pain shall show, the law of lo-</a:t>
            </a:r>
            <a:r>
              <a:rPr lang="en-US" dirty="0" err="1">
                <a:solidFill>
                  <a:srgbClr val="7030A0"/>
                </a:solidFill>
              </a:rPr>
              <a:t>ve</a:t>
            </a:r>
            <a:r>
              <a:rPr lang="en-US" dirty="0">
                <a:solidFill>
                  <a:srgbClr val="7030A0"/>
                </a:solidFill>
              </a:rPr>
              <a:t> most plain.</a:t>
            </a:r>
          </a:p>
          <a:p>
            <a:pPr>
              <a:lnSpc>
                <a:spcPct val="125000"/>
              </a:lnSpc>
              <a:spcBef>
                <a:spcPts val="600"/>
              </a:spcBef>
              <a:spcAft>
                <a:spcPts val="600"/>
              </a:spcAft>
            </a:pPr>
            <a:r>
              <a:rPr lang="en-US" dirty="0"/>
              <a:t>Hear what the Spirit is saying: </a:t>
            </a:r>
            <a:endParaRPr lang="en-US" cap="small" dirty="0"/>
          </a:p>
          <a:p>
            <a:pPr marL="274320">
              <a:lnSpc>
                <a:spcPct val="125000"/>
              </a:lnSpc>
            </a:pPr>
            <a:r>
              <a:rPr lang="en-US" dirty="0"/>
              <a:t>Days are coming—it is your God who speaks— when I will establish a new Covenant . . . </a:t>
            </a:r>
          </a:p>
          <a:p>
            <a:pPr marL="274320">
              <a:lnSpc>
                <a:spcPct val="125000"/>
              </a:lnSpc>
            </a:pPr>
            <a:r>
              <a:rPr lang="en-US" dirty="0"/>
              <a:t>I will put my laws into their minds and write them on their hearts. </a:t>
            </a:r>
          </a:p>
          <a:p>
            <a:pPr marL="274320">
              <a:lnSpc>
                <a:spcPct val="125000"/>
              </a:lnSpc>
            </a:pPr>
            <a:r>
              <a:rPr lang="en-US" dirty="0"/>
              <a:t>Then I will be their God and they will be my people. </a:t>
            </a:r>
          </a:p>
          <a:p>
            <a:pPr>
              <a:lnSpc>
                <a:spcPct val="125000"/>
              </a:lnSpc>
              <a:spcBef>
                <a:spcPts val="600"/>
              </a:spcBef>
            </a:pPr>
            <a:r>
              <a:rPr lang="en-US" cap="small" dirty="0"/>
              <a:t>Antiphon Prayer </a:t>
            </a:r>
          </a:p>
          <a:p>
            <a:pPr marL="274320">
              <a:lnSpc>
                <a:spcPct val="125000"/>
              </a:lnSpc>
            </a:pPr>
            <a:r>
              <a:rPr lang="en-US" dirty="0"/>
              <a:t>Eternal Light, from Nazareth's Burning Bush: not by livid sky, </a:t>
            </a:r>
          </a:p>
          <a:p>
            <a:pPr marL="274320">
              <a:lnSpc>
                <a:spcPct val="125000"/>
              </a:lnSpc>
            </a:pPr>
            <a:r>
              <a:rPr lang="en-US" dirty="0"/>
              <a:t>on Horeb's height, with voice of fearful majesty</a:t>
            </a:r>
          </a:p>
          <a:p>
            <a:pPr marL="274320">
              <a:lnSpc>
                <a:spcPct val="125000"/>
              </a:lnSpc>
            </a:pPr>
            <a:r>
              <a:rPr lang="en-US" dirty="0"/>
              <a:t>was this new Covenant now made by God. </a:t>
            </a:r>
          </a:p>
          <a:p>
            <a:pPr marL="274320">
              <a:lnSpc>
                <a:spcPct val="125000"/>
              </a:lnSpc>
            </a:pPr>
            <a:r>
              <a:rPr lang="en-US" dirty="0"/>
              <a:t>In quiet night, from love-enriched stall in lowly Bethlehem, </a:t>
            </a:r>
          </a:p>
          <a:p>
            <a:pPr marL="274320">
              <a:lnSpc>
                <a:spcPct val="125000"/>
              </a:lnSpc>
            </a:pPr>
            <a:r>
              <a:rPr lang="en-US" dirty="0"/>
              <a:t>New Covenant, You spoke God's Law of Love in helpless Infant cry! </a:t>
            </a:r>
          </a:p>
          <a:p>
            <a:pPr marL="274320">
              <a:lnSpc>
                <a:spcPct val="125000"/>
              </a:lnSpc>
            </a:pPr>
            <a:r>
              <a:rPr lang="en-US" dirty="0"/>
              <a:t>O mystery of Might descended to the Lowly, O Son of Mary, make me holy! </a:t>
            </a:r>
          </a:p>
          <a:p>
            <a:pPr marL="274320"/>
            <a:endParaRPr lang="en-US" dirty="0"/>
          </a:p>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hlinkClick r:id="rId2" action="ppaction://hlinkfile"/>
              </a:rPr>
              <a:t>Silence For Reflection </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a:p>
            <a:r>
              <a:rPr lang="en-US" dirty="0"/>
              <a:t> </a:t>
            </a:r>
          </a:p>
        </p:txBody>
      </p:sp>
      <p:sp>
        <p:nvSpPr>
          <p:cNvPr id="3" name="TextBox 2">
            <a:extLst>
              <a:ext uri="{FF2B5EF4-FFF2-40B4-BE49-F238E27FC236}">
                <a16:creationId xmlns:a16="http://schemas.microsoft.com/office/drawing/2014/main" id="{07BB7954-B090-C6AC-7C3F-718ED48A63A9}"/>
              </a:ext>
            </a:extLst>
          </p:cNvPr>
          <p:cNvSpPr txBox="1"/>
          <p:nvPr/>
        </p:nvSpPr>
        <p:spPr>
          <a:xfrm>
            <a:off x="0" y="394692"/>
            <a:ext cx="1087157"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kumimoji="0" lang="en-US" sz="1800" b="0" i="0" u="none" strike="noStrike" kern="1200" cap="small" spc="0" normalizeH="0" baseline="0" noProof="0" dirty="0">
                <a:ln>
                  <a:noFill/>
                </a:ln>
                <a:solidFill>
                  <a:srgbClr val="7030A0"/>
                </a:solidFill>
                <a:effectLst/>
                <a:uLnTx/>
                <a:uFillTx/>
                <a:latin typeface="Aptos" panose="02110004020202020204"/>
                <a:ea typeface="+mn-ea"/>
                <a:cs typeface="+mn-cs"/>
              </a:rPr>
              <a:t>Br. Peter</a:t>
            </a:r>
            <a:endParaRPr kumimoji="0" lang="en-US" sz="1800" b="0" i="0" u="none" strike="noStrike" kern="1200" cap="small" spc="0" normalizeH="0" baseline="0" noProof="0" dirty="0">
              <a:ln>
                <a:noFill/>
              </a:ln>
              <a:solidFill>
                <a:prstClr val="black"/>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C928024A-1AC2-3647-D638-3982B5232341}"/>
              </a:ext>
            </a:extLst>
          </p:cNvPr>
          <p:cNvSpPr txBox="1"/>
          <p:nvPr/>
        </p:nvSpPr>
        <p:spPr>
          <a:xfrm>
            <a:off x="0" y="1828800"/>
            <a:ext cx="1207382" cy="415948"/>
          </a:xfrm>
          <a:prstGeom prst="rect">
            <a:avLst/>
          </a:prstGeom>
          <a:noFill/>
        </p:spPr>
        <p:txBody>
          <a:bodyPr wrap="none" rtlCol="0">
            <a:spAutoFit/>
          </a:bodyPr>
          <a:lstStyle/>
          <a:p>
            <a:pPr marL="0" marR="0" lvl="0" indent="0" algn="l" defTabSz="914400" rtl="0" eaLnBrk="1" fontAlgn="auto" latinLnBrk="0" hangingPunct="1">
              <a:lnSpc>
                <a:spcPct val="125000"/>
              </a:lnSpc>
              <a:spcBef>
                <a:spcPts val="600"/>
              </a:spcBef>
              <a:spcAft>
                <a:spcPts val="600"/>
              </a:spcAft>
              <a:buClrTx/>
              <a:buSzTx/>
              <a:buFontTx/>
              <a:buNone/>
              <a:tabLst/>
              <a:defRPr/>
            </a:pPr>
            <a:r>
              <a:rPr kumimoji="0" lang="en-US" sz="1800" b="0" i="0" u="none" strike="noStrike" kern="1200" cap="small" spc="0" normalizeH="0" baseline="0" noProof="0" dirty="0">
                <a:ln>
                  <a:noFill/>
                </a:ln>
                <a:solidFill>
                  <a:schemeClr val="accent4">
                    <a:lumMod val="75000"/>
                  </a:schemeClr>
                </a:solidFill>
                <a:effectLst/>
                <a:uLnTx/>
                <a:uFillTx/>
                <a:latin typeface="Aptos" panose="02110004020202020204"/>
                <a:ea typeface="+mn-ea"/>
                <a:cs typeface="+mn-cs"/>
              </a:rPr>
              <a:t>Sr. Ginnie </a:t>
            </a:r>
            <a:endParaRPr kumimoji="0" lang="en-US" sz="1800" b="0" i="0" u="none" strike="noStrike" kern="1200" cap="none" spc="0" normalizeH="0" baseline="0" noProof="0" dirty="0">
              <a:ln>
                <a:noFill/>
              </a:ln>
              <a:solidFill>
                <a:schemeClr val="accent4">
                  <a:lumMod val="75000"/>
                </a:scheme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84821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2591</TotalTime>
  <Words>3292</Words>
  <Application>Microsoft Office PowerPoint</Application>
  <PresentationFormat>Widescreen</PresentationFormat>
  <Paragraphs>301</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Debra Neill</dc:creator>
  <cp:lastModifiedBy>Rev. Dr. Kimberly Greway</cp:lastModifiedBy>
  <cp:revision>18</cp:revision>
  <dcterms:created xsi:type="dcterms:W3CDTF">2024-12-09T02:37:41Z</dcterms:created>
  <dcterms:modified xsi:type="dcterms:W3CDTF">2025-01-08T02:43:45Z</dcterms:modified>
</cp:coreProperties>
</file>